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theme/theme6.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1.xml" ContentType="application/vnd.openxmlformats-officedocument.drawingml.chartshapes+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 id="2147483696" r:id="rId5"/>
    <p:sldMasterId id="2147483648" r:id="rId6"/>
    <p:sldMasterId id="2147483660" r:id="rId7"/>
    <p:sldMasterId id="2147483708" r:id="rId8"/>
    <p:sldMasterId id="2147483722" r:id="rId9"/>
    <p:sldMasterId id="2147483724" r:id="rId10"/>
  </p:sldMasterIdLst>
  <p:notesMasterIdLst>
    <p:notesMasterId r:id="rId46"/>
  </p:notesMasterIdLst>
  <p:sldIdLst>
    <p:sldId id="2146847080" r:id="rId11"/>
    <p:sldId id="4625" r:id="rId12"/>
    <p:sldId id="2147472664" r:id="rId13"/>
    <p:sldId id="2147472665" r:id="rId14"/>
    <p:sldId id="2147472666" r:id="rId15"/>
    <p:sldId id="2145707297" r:id="rId16"/>
    <p:sldId id="256" r:id="rId17"/>
    <p:sldId id="2145707294" r:id="rId18"/>
    <p:sldId id="2145707301" r:id="rId19"/>
    <p:sldId id="2145707302" r:id="rId20"/>
    <p:sldId id="2145707296" r:id="rId21"/>
    <p:sldId id="2145707298" r:id="rId22"/>
    <p:sldId id="2145707299" r:id="rId23"/>
    <p:sldId id="2145707300" r:id="rId24"/>
    <p:sldId id="2147472667" r:id="rId25"/>
    <p:sldId id="2147472649" r:id="rId26"/>
    <p:sldId id="2147472661" r:id="rId27"/>
    <p:sldId id="2146847104" r:id="rId28"/>
    <p:sldId id="2147472652" r:id="rId29"/>
    <p:sldId id="2147472653" r:id="rId30"/>
    <p:sldId id="2147472654" r:id="rId31"/>
    <p:sldId id="2147472655" r:id="rId32"/>
    <p:sldId id="2147472656" r:id="rId33"/>
    <p:sldId id="2147472657" r:id="rId34"/>
    <p:sldId id="2147472658" r:id="rId35"/>
    <p:sldId id="2147472659" r:id="rId36"/>
    <p:sldId id="2147472660" r:id="rId37"/>
    <p:sldId id="2147472662" r:id="rId38"/>
    <p:sldId id="2146847105" r:id="rId39"/>
    <p:sldId id="2146847099" r:id="rId40"/>
    <p:sldId id="2147472663" r:id="rId41"/>
    <p:sldId id="2147472670" r:id="rId42"/>
    <p:sldId id="2147472669" r:id="rId43"/>
    <p:sldId id="2147472671" r:id="rId44"/>
    <p:sldId id="214684709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5" autoAdjust="0"/>
    <p:restoredTop sz="94660"/>
  </p:normalViewPr>
  <p:slideViewPr>
    <p:cSldViewPr snapToGrid="0">
      <p:cViewPr varScale="1">
        <p:scale>
          <a:sx n="111" d="100"/>
          <a:sy n="111" d="100"/>
        </p:scale>
        <p:origin x="7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notesMaster" Target="notesMasters/notesMaster1.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1.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oleObject" Target="file:///C:\Users\NaomiPrice\AppData\Local\Microsoft\Windows\INetCache\Content.Outlook\QSHU84GU\CAMHS%20CRG%20Scorecard%20M12%20(002).xlsb"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4215213160667648E-2"/>
          <c:y val="0.20878740157480316"/>
          <c:w val="0.91379760977233804"/>
          <c:h val="0.6523240276783584"/>
        </c:manualLayout>
      </c:layout>
      <c:lineChart>
        <c:grouping val="standard"/>
        <c:varyColors val="0"/>
        <c:ser>
          <c:idx val="10"/>
          <c:order val="9"/>
          <c:tx>
            <c:strRef>
              <c:f>Occupancy!$A$46</c:f>
              <c:strCache>
                <c:ptCount val="1"/>
                <c:pt idx="0">
                  <c:v>General Adolescent LD</c:v>
                </c:pt>
              </c:strCache>
            </c:strRef>
          </c:tx>
          <c:spPr>
            <a:ln w="28575" cap="rnd">
              <a:solidFill>
                <a:schemeClr val="dk1">
                  <a:tint val="70000"/>
                  <a:tint val="77000"/>
                </a:schemeClr>
              </a:solidFill>
              <a:round/>
            </a:ln>
            <a:effectLst/>
          </c:spPr>
          <c:marker>
            <c:symbol val="circle"/>
            <c:size val="5"/>
            <c:spPr>
              <a:solidFill>
                <a:schemeClr val="dk1">
                  <a:tint val="70000"/>
                  <a:tint val="77000"/>
                </a:schemeClr>
              </a:solidFill>
              <a:ln w="9525">
                <a:solidFill>
                  <a:schemeClr val="dk1">
                    <a:tint val="70000"/>
                    <a:tint val="77000"/>
                  </a:schemeClr>
                </a:solidFill>
              </a:ln>
              <a:effectLst/>
            </c:spPr>
          </c:marker>
          <c:cat>
            <c:numRef>
              <c:f>Occupancy!$B$36:$AB$36</c:f>
              <c:numCache>
                <c:formatCode>mmm\-yy</c:formatCode>
                <c:ptCount val="24"/>
                <c:pt idx="0">
                  <c:v>44652</c:v>
                </c:pt>
                <c:pt idx="1">
                  <c:v>44682</c:v>
                </c:pt>
                <c:pt idx="2">
                  <c:v>44713</c:v>
                </c:pt>
                <c:pt idx="3">
                  <c:v>44743</c:v>
                </c:pt>
                <c:pt idx="4">
                  <c:v>44774</c:v>
                </c:pt>
                <c:pt idx="5">
                  <c:v>44805</c:v>
                </c:pt>
                <c:pt idx="6">
                  <c:v>44835</c:v>
                </c:pt>
                <c:pt idx="7">
                  <c:v>44866</c:v>
                </c:pt>
                <c:pt idx="8">
                  <c:v>44896</c:v>
                </c:pt>
                <c:pt idx="9">
                  <c:v>44927</c:v>
                </c:pt>
                <c:pt idx="10">
                  <c:v>44958</c:v>
                </c:pt>
                <c:pt idx="11">
                  <c:v>44986</c:v>
                </c:pt>
                <c:pt idx="12">
                  <c:v>45017</c:v>
                </c:pt>
                <c:pt idx="13">
                  <c:v>45047</c:v>
                </c:pt>
                <c:pt idx="14">
                  <c:v>45078</c:v>
                </c:pt>
                <c:pt idx="15">
                  <c:v>45108</c:v>
                </c:pt>
                <c:pt idx="16">
                  <c:v>45139</c:v>
                </c:pt>
                <c:pt idx="17">
                  <c:v>45170</c:v>
                </c:pt>
                <c:pt idx="18">
                  <c:v>45200</c:v>
                </c:pt>
                <c:pt idx="19">
                  <c:v>45231</c:v>
                </c:pt>
                <c:pt idx="20">
                  <c:v>45261</c:v>
                </c:pt>
                <c:pt idx="21">
                  <c:v>45292</c:v>
                </c:pt>
                <c:pt idx="22">
                  <c:v>45323</c:v>
                </c:pt>
                <c:pt idx="23">
                  <c:v>45352</c:v>
                </c:pt>
              </c:numCache>
            </c:numRef>
          </c:cat>
          <c:val>
            <c:numRef>
              <c:f>Occupancy!$B$46:$AB$46</c:f>
              <c:numCache>
                <c:formatCode>0%</c:formatCode>
                <c:ptCount val="24"/>
                <c:pt idx="0">
                  <c:v>0.6071428571428571</c:v>
                </c:pt>
                <c:pt idx="1">
                  <c:v>0.625</c:v>
                </c:pt>
                <c:pt idx="2">
                  <c:v>0.62142857142857144</c:v>
                </c:pt>
                <c:pt idx="3">
                  <c:v>0.625</c:v>
                </c:pt>
                <c:pt idx="4">
                  <c:v>0.5803571428571429</c:v>
                </c:pt>
                <c:pt idx="5">
                  <c:v>0.5714285714285714</c:v>
                </c:pt>
                <c:pt idx="6">
                  <c:v>0.6785714285714286</c:v>
                </c:pt>
                <c:pt idx="7">
                  <c:v>0.6071428571428571</c:v>
                </c:pt>
                <c:pt idx="8">
                  <c:v>0.49285714285714288</c:v>
                </c:pt>
                <c:pt idx="9">
                  <c:v>0.49107142857142855</c:v>
                </c:pt>
                <c:pt idx="10">
                  <c:v>0.4642857142857143</c:v>
                </c:pt>
                <c:pt idx="11">
                  <c:v>0.50714285714285712</c:v>
                </c:pt>
                <c:pt idx="12">
                  <c:v>0.7678571428571429</c:v>
                </c:pt>
                <c:pt idx="13">
                  <c:v>0.8571428571428571</c:v>
                </c:pt>
                <c:pt idx="14">
                  <c:v>0.7857142857142857</c:v>
                </c:pt>
                <c:pt idx="15">
                  <c:v>0.7321428571428571</c:v>
                </c:pt>
                <c:pt idx="16">
                  <c:v>0.7142857142857143</c:v>
                </c:pt>
                <c:pt idx="17">
                  <c:v>0.7946428571428571</c:v>
                </c:pt>
                <c:pt idx="18">
                  <c:v>0.7857142857142857</c:v>
                </c:pt>
                <c:pt idx="19">
                  <c:v>0.48571428571428571</c:v>
                </c:pt>
                <c:pt idx="20">
                  <c:v>0.5892857142857143</c:v>
                </c:pt>
                <c:pt idx="21">
                  <c:v>0.625</c:v>
                </c:pt>
                <c:pt idx="22">
                  <c:v>0.61428571428571432</c:v>
                </c:pt>
                <c:pt idx="23">
                  <c:v>0.6696428571428571</c:v>
                </c:pt>
              </c:numCache>
            </c:numRef>
          </c:val>
          <c:smooth val="0"/>
          <c:extLst>
            <c:ext xmlns:c16="http://schemas.microsoft.com/office/drawing/2014/chart" uri="{C3380CC4-5D6E-409C-BE32-E72D297353CC}">
              <c16:uniqueId val="{00000000-13D0-49B0-ACBB-FCD7449A1338}"/>
            </c:ext>
          </c:extLst>
        </c:ser>
        <c:dLbls>
          <c:showLegendKey val="0"/>
          <c:showVal val="0"/>
          <c:showCatName val="0"/>
          <c:showSerName val="0"/>
          <c:showPercent val="0"/>
          <c:showBubbleSize val="0"/>
        </c:dLbls>
        <c:marker val="1"/>
        <c:smooth val="0"/>
        <c:axId val="1125221888"/>
        <c:axId val="1125276992"/>
        <c:extLst>
          <c:ext xmlns:c15="http://schemas.microsoft.com/office/drawing/2012/chart" uri="{02D57815-91ED-43cb-92C2-25804820EDAC}">
            <c15:filteredLineSeries>
              <c15:ser>
                <c:idx val="1"/>
                <c:order val="0"/>
                <c:tx>
                  <c:strRef>
                    <c:extLst>
                      <c:ext uri="{02D57815-91ED-43cb-92C2-25804820EDAC}">
                        <c15:formulaRef>
                          <c15:sqref>Occupancy!$A$37</c15:sqref>
                        </c15:formulaRef>
                      </c:ext>
                    </c:extLst>
                    <c:strCache>
                      <c:ptCount val="1"/>
                      <c:pt idx="0">
                        <c:v>Children's Inpatient</c:v>
                      </c:pt>
                    </c:strCache>
                  </c:strRef>
                </c:tx>
                <c:spPr>
                  <a:ln w="28575" cap="rnd">
                    <a:solidFill>
                      <a:schemeClr val="dk1">
                        <a:tint val="55000"/>
                        <a:shade val="76000"/>
                      </a:schemeClr>
                    </a:solidFill>
                    <a:round/>
                  </a:ln>
                  <a:effectLst/>
                </c:spPr>
                <c:marker>
                  <c:symbol val="circle"/>
                  <c:size val="5"/>
                  <c:spPr>
                    <a:solidFill>
                      <a:schemeClr val="dk1">
                        <a:tint val="55000"/>
                        <a:shade val="76000"/>
                      </a:schemeClr>
                    </a:solidFill>
                    <a:ln w="9525">
                      <a:solidFill>
                        <a:schemeClr val="dk1">
                          <a:tint val="55000"/>
                          <a:shade val="76000"/>
                        </a:schemeClr>
                      </a:solidFill>
                    </a:ln>
                    <a:effectLst/>
                  </c:spPr>
                </c:marker>
                <c:cat>
                  <c:numRef>
                    <c:extLst>
                      <c:ext uri="{02D57815-91ED-43cb-92C2-25804820EDAC}">
                        <c15:formulaRef>
                          <c15:sqref>Occupancy!$B$36:$AB$36</c15:sqref>
                        </c15:formulaRef>
                      </c:ext>
                    </c:extLst>
                    <c:numCache>
                      <c:formatCode>mmm\-yy</c:formatCode>
                      <c:ptCount val="24"/>
                      <c:pt idx="0">
                        <c:v>44652</c:v>
                      </c:pt>
                      <c:pt idx="1">
                        <c:v>44682</c:v>
                      </c:pt>
                      <c:pt idx="2">
                        <c:v>44713</c:v>
                      </c:pt>
                      <c:pt idx="3">
                        <c:v>44743</c:v>
                      </c:pt>
                      <c:pt idx="4">
                        <c:v>44774</c:v>
                      </c:pt>
                      <c:pt idx="5">
                        <c:v>44805</c:v>
                      </c:pt>
                      <c:pt idx="6">
                        <c:v>44835</c:v>
                      </c:pt>
                      <c:pt idx="7">
                        <c:v>44866</c:v>
                      </c:pt>
                      <c:pt idx="8">
                        <c:v>44896</c:v>
                      </c:pt>
                      <c:pt idx="9">
                        <c:v>44927</c:v>
                      </c:pt>
                      <c:pt idx="10">
                        <c:v>44958</c:v>
                      </c:pt>
                      <c:pt idx="11">
                        <c:v>44986</c:v>
                      </c:pt>
                      <c:pt idx="12">
                        <c:v>45017</c:v>
                      </c:pt>
                      <c:pt idx="13">
                        <c:v>45047</c:v>
                      </c:pt>
                      <c:pt idx="14">
                        <c:v>45078</c:v>
                      </c:pt>
                      <c:pt idx="15">
                        <c:v>45108</c:v>
                      </c:pt>
                      <c:pt idx="16">
                        <c:v>45139</c:v>
                      </c:pt>
                      <c:pt idx="17">
                        <c:v>45170</c:v>
                      </c:pt>
                      <c:pt idx="18">
                        <c:v>45200</c:v>
                      </c:pt>
                      <c:pt idx="19">
                        <c:v>45231</c:v>
                      </c:pt>
                      <c:pt idx="20">
                        <c:v>45261</c:v>
                      </c:pt>
                      <c:pt idx="21">
                        <c:v>45292</c:v>
                      </c:pt>
                      <c:pt idx="22">
                        <c:v>45323</c:v>
                      </c:pt>
                      <c:pt idx="23">
                        <c:v>45352</c:v>
                      </c:pt>
                    </c:numCache>
                  </c:numRef>
                </c:cat>
                <c:val>
                  <c:numRef>
                    <c:extLst>
                      <c:ext uri="{02D57815-91ED-43cb-92C2-25804820EDAC}">
                        <c15:formulaRef>
                          <c15:sqref>Occupancy!$B$37:$AB$37</c15:sqref>
                        </c15:formulaRef>
                      </c:ext>
                    </c:extLst>
                    <c:numCache>
                      <c:formatCode>0%</c:formatCode>
                      <c:ptCount val="24"/>
                      <c:pt idx="0">
                        <c:v>0.59426229508196726</c:v>
                      </c:pt>
                      <c:pt idx="1">
                        <c:v>0.59426229508196726</c:v>
                      </c:pt>
                      <c:pt idx="2">
                        <c:v>0.6262295081967213</c:v>
                      </c:pt>
                      <c:pt idx="3">
                        <c:v>0.64344262295081966</c:v>
                      </c:pt>
                      <c:pt idx="4">
                        <c:v>0.71311475409836067</c:v>
                      </c:pt>
                      <c:pt idx="5">
                        <c:v>0.61639344262295082</c:v>
                      </c:pt>
                      <c:pt idx="6">
                        <c:v>0.45081967213114754</c:v>
                      </c:pt>
                      <c:pt idx="7">
                        <c:v>0.56557377049180324</c:v>
                      </c:pt>
                      <c:pt idx="8">
                        <c:v>0.58360655737704914</c:v>
                      </c:pt>
                      <c:pt idx="9">
                        <c:v>0.72950819672131151</c:v>
                      </c:pt>
                      <c:pt idx="10">
                        <c:v>0.73770491803278693</c:v>
                      </c:pt>
                      <c:pt idx="11">
                        <c:v>0.76393442622950825</c:v>
                      </c:pt>
                      <c:pt idx="12">
                        <c:v>0.65163934426229508</c:v>
                      </c:pt>
                      <c:pt idx="13">
                        <c:v>0.65573770491803274</c:v>
                      </c:pt>
                      <c:pt idx="14">
                        <c:v>0.56065573770491806</c:v>
                      </c:pt>
                      <c:pt idx="15">
                        <c:v>0.53278688524590168</c:v>
                      </c:pt>
                      <c:pt idx="16">
                        <c:v>0.5311475409836065</c:v>
                      </c:pt>
                      <c:pt idx="17">
                        <c:v>0.62704918032786883</c:v>
                      </c:pt>
                      <c:pt idx="18">
                        <c:v>0.63114754098360659</c:v>
                      </c:pt>
                      <c:pt idx="19">
                        <c:v>0.61736334405144699</c:v>
                      </c:pt>
                      <c:pt idx="20">
                        <c:v>0.6015625</c:v>
                      </c:pt>
                      <c:pt idx="21">
                        <c:v>0.5703125</c:v>
                      </c:pt>
                      <c:pt idx="22">
                        <c:v>0.54062500000000002</c:v>
                      </c:pt>
                      <c:pt idx="23">
                        <c:v>0.55859375</c:v>
                      </c:pt>
                    </c:numCache>
                  </c:numRef>
                </c:val>
                <c:smooth val="0"/>
                <c:extLst>
                  <c:ext xmlns:c16="http://schemas.microsoft.com/office/drawing/2014/chart" uri="{C3380CC4-5D6E-409C-BE32-E72D297353CC}">
                    <c16:uniqueId val="{00000001-13D0-49B0-ACBB-FCD7449A1338}"/>
                  </c:ext>
                </c:extLst>
              </c15:ser>
            </c15:filteredLineSeries>
            <c15:filteredLineSeries>
              <c15:ser>
                <c:idx val="2"/>
                <c:order val="1"/>
                <c:tx>
                  <c:strRef>
                    <c:extLst xmlns:c15="http://schemas.microsoft.com/office/drawing/2012/chart">
                      <c:ext xmlns:c15="http://schemas.microsoft.com/office/drawing/2012/chart" uri="{02D57815-91ED-43cb-92C2-25804820EDAC}">
                        <c15:formulaRef>
                          <c15:sqref>Occupancy!$A$38</c15:sqref>
                        </c15:formulaRef>
                      </c:ext>
                    </c:extLst>
                    <c:strCache>
                      <c:ptCount val="1"/>
                      <c:pt idx="0">
                        <c:v>CYPMHS ED Inpatient</c:v>
                      </c:pt>
                    </c:strCache>
                  </c:strRef>
                </c:tx>
                <c:spPr>
                  <a:ln w="28575" cap="rnd">
                    <a:solidFill>
                      <a:schemeClr val="dk1">
                        <a:tint val="78000"/>
                        <a:shade val="76000"/>
                      </a:schemeClr>
                    </a:solidFill>
                    <a:round/>
                  </a:ln>
                  <a:effectLst/>
                </c:spPr>
                <c:marker>
                  <c:symbol val="circle"/>
                  <c:size val="5"/>
                  <c:spPr>
                    <a:solidFill>
                      <a:schemeClr val="dk1">
                        <a:tint val="78000"/>
                        <a:shade val="76000"/>
                      </a:schemeClr>
                    </a:solidFill>
                    <a:ln w="9525">
                      <a:solidFill>
                        <a:schemeClr val="dk1">
                          <a:tint val="78000"/>
                          <a:shade val="76000"/>
                        </a:schemeClr>
                      </a:solidFill>
                    </a:ln>
                    <a:effectLst/>
                  </c:spPr>
                </c:marker>
                <c:cat>
                  <c:numRef>
                    <c:extLst xmlns:c15="http://schemas.microsoft.com/office/drawing/2012/chart">
                      <c:ext xmlns:c15="http://schemas.microsoft.com/office/drawing/2012/chart" uri="{02D57815-91ED-43cb-92C2-25804820EDAC}">
                        <c15:formulaRef>
                          <c15:sqref>Occupancy!$B$36:$AB$36</c15:sqref>
                        </c15:formulaRef>
                      </c:ext>
                    </c:extLst>
                    <c:numCache>
                      <c:formatCode>mmm\-yy</c:formatCode>
                      <c:ptCount val="24"/>
                      <c:pt idx="0">
                        <c:v>44652</c:v>
                      </c:pt>
                      <c:pt idx="1">
                        <c:v>44682</c:v>
                      </c:pt>
                      <c:pt idx="2">
                        <c:v>44713</c:v>
                      </c:pt>
                      <c:pt idx="3">
                        <c:v>44743</c:v>
                      </c:pt>
                      <c:pt idx="4">
                        <c:v>44774</c:v>
                      </c:pt>
                      <c:pt idx="5">
                        <c:v>44805</c:v>
                      </c:pt>
                      <c:pt idx="6">
                        <c:v>44835</c:v>
                      </c:pt>
                      <c:pt idx="7">
                        <c:v>44866</c:v>
                      </c:pt>
                      <c:pt idx="8">
                        <c:v>44896</c:v>
                      </c:pt>
                      <c:pt idx="9">
                        <c:v>44927</c:v>
                      </c:pt>
                      <c:pt idx="10">
                        <c:v>44958</c:v>
                      </c:pt>
                      <c:pt idx="11">
                        <c:v>44986</c:v>
                      </c:pt>
                      <c:pt idx="12">
                        <c:v>45017</c:v>
                      </c:pt>
                      <c:pt idx="13">
                        <c:v>45047</c:v>
                      </c:pt>
                      <c:pt idx="14">
                        <c:v>45078</c:v>
                      </c:pt>
                      <c:pt idx="15">
                        <c:v>45108</c:v>
                      </c:pt>
                      <c:pt idx="16">
                        <c:v>45139</c:v>
                      </c:pt>
                      <c:pt idx="17">
                        <c:v>45170</c:v>
                      </c:pt>
                      <c:pt idx="18">
                        <c:v>45200</c:v>
                      </c:pt>
                      <c:pt idx="19">
                        <c:v>45231</c:v>
                      </c:pt>
                      <c:pt idx="20">
                        <c:v>45261</c:v>
                      </c:pt>
                      <c:pt idx="21">
                        <c:v>45292</c:v>
                      </c:pt>
                      <c:pt idx="22">
                        <c:v>45323</c:v>
                      </c:pt>
                      <c:pt idx="23">
                        <c:v>45352</c:v>
                      </c:pt>
                    </c:numCache>
                  </c:numRef>
                </c:cat>
                <c:val>
                  <c:numRef>
                    <c:extLst xmlns:c15="http://schemas.microsoft.com/office/drawing/2012/chart">
                      <c:ext xmlns:c15="http://schemas.microsoft.com/office/drawing/2012/chart" uri="{02D57815-91ED-43cb-92C2-25804820EDAC}">
                        <c15:formulaRef>
                          <c15:sqref>Occupancy!$B$38:$AB$38</c15:sqref>
                        </c15:formulaRef>
                      </c:ext>
                    </c:extLst>
                    <c:numCache>
                      <c:formatCode>0%</c:formatCode>
                      <c:ptCount val="24"/>
                      <c:pt idx="0">
                        <c:v>0.90215053763440856</c:v>
                      </c:pt>
                      <c:pt idx="1">
                        <c:v>0.8776541961577351</c:v>
                      </c:pt>
                      <c:pt idx="2">
                        <c:v>0.87808764940239048</c:v>
                      </c:pt>
                      <c:pt idx="3">
                        <c:v>0.86752988047808766</c:v>
                      </c:pt>
                      <c:pt idx="4">
                        <c:v>0.87450199203187251</c:v>
                      </c:pt>
                      <c:pt idx="5">
                        <c:v>0.86932270916334664</c:v>
                      </c:pt>
                      <c:pt idx="6">
                        <c:v>0.80372914622178604</c:v>
                      </c:pt>
                      <c:pt idx="7">
                        <c:v>0.8017578125</c:v>
                      </c:pt>
                      <c:pt idx="8">
                        <c:v>0.83281249999999996</c:v>
                      </c:pt>
                      <c:pt idx="9">
                        <c:v>0.8427734375</c:v>
                      </c:pt>
                      <c:pt idx="10">
                        <c:v>0.8251953125</c:v>
                      </c:pt>
                      <c:pt idx="11">
                        <c:v>0.86953124999999998</c:v>
                      </c:pt>
                      <c:pt idx="12">
                        <c:v>0.90625</c:v>
                      </c:pt>
                      <c:pt idx="13">
                        <c:v>0.8818359375</c:v>
                      </c:pt>
                      <c:pt idx="14">
                        <c:v>0.87893864013266998</c:v>
                      </c:pt>
                      <c:pt idx="15">
                        <c:v>0.86869747899159666</c:v>
                      </c:pt>
                      <c:pt idx="16">
                        <c:v>0.79327731092436971</c:v>
                      </c:pt>
                      <c:pt idx="17">
                        <c:v>0.81034482758620685</c:v>
                      </c:pt>
                      <c:pt idx="18">
                        <c:v>0.87610619469026552</c:v>
                      </c:pt>
                      <c:pt idx="19">
                        <c:v>0.83539823008849556</c:v>
                      </c:pt>
                      <c:pt idx="20">
                        <c:v>0.84388185654008441</c:v>
                      </c:pt>
                      <c:pt idx="21">
                        <c:v>0.89135021097046419</c:v>
                      </c:pt>
                      <c:pt idx="22">
                        <c:v>0.89234650967199325</c:v>
                      </c:pt>
                      <c:pt idx="23">
                        <c:v>0.8970588235294118</c:v>
                      </c:pt>
                    </c:numCache>
                  </c:numRef>
                </c:val>
                <c:smooth val="0"/>
                <c:extLst xmlns:c15="http://schemas.microsoft.com/office/drawing/2012/chart">
                  <c:ext xmlns:c16="http://schemas.microsoft.com/office/drawing/2014/chart" uri="{C3380CC4-5D6E-409C-BE32-E72D297353CC}">
                    <c16:uniqueId val="{00000002-13D0-49B0-ACBB-FCD7449A1338}"/>
                  </c:ext>
                </c:extLst>
              </c15:ser>
            </c15:filteredLineSeries>
            <c15:filteredLineSeries>
              <c15:ser>
                <c:idx val="3"/>
                <c:order val="2"/>
                <c:tx>
                  <c:strRef>
                    <c:extLst xmlns:c15="http://schemas.microsoft.com/office/drawing/2012/chart">
                      <c:ext xmlns:c15="http://schemas.microsoft.com/office/drawing/2012/chart" uri="{02D57815-91ED-43cb-92C2-25804820EDAC}">
                        <c15:formulaRef>
                          <c15:sqref>Occupancy!$A$39</c15:sqref>
                        </c15:formulaRef>
                      </c:ext>
                    </c:extLst>
                    <c:strCache>
                      <c:ptCount val="1"/>
                      <c:pt idx="0">
                        <c:v>CYPMHS Low Secure</c:v>
                      </c:pt>
                    </c:strCache>
                  </c:strRef>
                </c:tx>
                <c:spPr>
                  <a:ln w="28575" cap="rnd">
                    <a:solidFill>
                      <a:schemeClr val="dk1">
                        <a:tint val="92000"/>
                        <a:shade val="76000"/>
                      </a:schemeClr>
                    </a:solidFill>
                    <a:round/>
                  </a:ln>
                  <a:effectLst/>
                </c:spPr>
                <c:marker>
                  <c:symbol val="circle"/>
                  <c:size val="5"/>
                  <c:spPr>
                    <a:solidFill>
                      <a:schemeClr val="dk1">
                        <a:tint val="92000"/>
                        <a:shade val="76000"/>
                      </a:schemeClr>
                    </a:solidFill>
                    <a:ln w="9525">
                      <a:solidFill>
                        <a:schemeClr val="dk1">
                          <a:tint val="92000"/>
                          <a:shade val="76000"/>
                        </a:schemeClr>
                      </a:solidFill>
                    </a:ln>
                    <a:effectLst/>
                  </c:spPr>
                </c:marker>
                <c:cat>
                  <c:numRef>
                    <c:extLst xmlns:c15="http://schemas.microsoft.com/office/drawing/2012/chart">
                      <c:ext xmlns:c15="http://schemas.microsoft.com/office/drawing/2012/chart" uri="{02D57815-91ED-43cb-92C2-25804820EDAC}">
                        <c15:formulaRef>
                          <c15:sqref>Occupancy!$B$36:$AB$36</c15:sqref>
                        </c15:formulaRef>
                      </c:ext>
                    </c:extLst>
                    <c:numCache>
                      <c:formatCode>mmm\-yy</c:formatCode>
                      <c:ptCount val="24"/>
                      <c:pt idx="0">
                        <c:v>44652</c:v>
                      </c:pt>
                      <c:pt idx="1">
                        <c:v>44682</c:v>
                      </c:pt>
                      <c:pt idx="2">
                        <c:v>44713</c:v>
                      </c:pt>
                      <c:pt idx="3">
                        <c:v>44743</c:v>
                      </c:pt>
                      <c:pt idx="4">
                        <c:v>44774</c:v>
                      </c:pt>
                      <c:pt idx="5">
                        <c:v>44805</c:v>
                      </c:pt>
                      <c:pt idx="6">
                        <c:v>44835</c:v>
                      </c:pt>
                      <c:pt idx="7">
                        <c:v>44866</c:v>
                      </c:pt>
                      <c:pt idx="8">
                        <c:v>44896</c:v>
                      </c:pt>
                      <c:pt idx="9">
                        <c:v>44927</c:v>
                      </c:pt>
                      <c:pt idx="10">
                        <c:v>44958</c:v>
                      </c:pt>
                      <c:pt idx="11">
                        <c:v>44986</c:v>
                      </c:pt>
                      <c:pt idx="12">
                        <c:v>45017</c:v>
                      </c:pt>
                      <c:pt idx="13">
                        <c:v>45047</c:v>
                      </c:pt>
                      <c:pt idx="14">
                        <c:v>45078</c:v>
                      </c:pt>
                      <c:pt idx="15">
                        <c:v>45108</c:v>
                      </c:pt>
                      <c:pt idx="16">
                        <c:v>45139</c:v>
                      </c:pt>
                      <c:pt idx="17">
                        <c:v>45170</c:v>
                      </c:pt>
                      <c:pt idx="18">
                        <c:v>45200</c:v>
                      </c:pt>
                      <c:pt idx="19">
                        <c:v>45231</c:v>
                      </c:pt>
                      <c:pt idx="20">
                        <c:v>45261</c:v>
                      </c:pt>
                      <c:pt idx="21">
                        <c:v>45292</c:v>
                      </c:pt>
                      <c:pt idx="22">
                        <c:v>45323</c:v>
                      </c:pt>
                      <c:pt idx="23">
                        <c:v>45352</c:v>
                      </c:pt>
                    </c:numCache>
                  </c:numRef>
                </c:cat>
                <c:val>
                  <c:numRef>
                    <c:extLst xmlns:c15="http://schemas.microsoft.com/office/drawing/2012/chart">
                      <c:ext xmlns:c15="http://schemas.microsoft.com/office/drawing/2012/chart" uri="{02D57815-91ED-43cb-92C2-25804820EDAC}">
                        <c15:formulaRef>
                          <c15:sqref>Occupancy!$B$39:$AB$39</c15:sqref>
                        </c15:formulaRef>
                      </c:ext>
                    </c:extLst>
                    <c:numCache>
                      <c:formatCode>0%</c:formatCode>
                      <c:ptCount val="24"/>
                      <c:pt idx="0">
                        <c:v>0.84464285714285714</c:v>
                      </c:pt>
                      <c:pt idx="1">
                        <c:v>0.84275618374558303</c:v>
                      </c:pt>
                      <c:pt idx="2">
                        <c:v>0.78591549295774643</c:v>
                      </c:pt>
                      <c:pt idx="3">
                        <c:v>0.72648083623693382</c:v>
                      </c:pt>
                      <c:pt idx="4">
                        <c:v>0.724609375</c:v>
                      </c:pt>
                      <c:pt idx="5">
                        <c:v>0.734375</c:v>
                      </c:pt>
                      <c:pt idx="6">
                        <c:v>0.73828125</c:v>
                      </c:pt>
                      <c:pt idx="7">
                        <c:v>0.716796875</c:v>
                      </c:pt>
                      <c:pt idx="8">
                        <c:v>0.76406249999999998</c:v>
                      </c:pt>
                      <c:pt idx="9">
                        <c:v>0.75563909774436089</c:v>
                      </c:pt>
                      <c:pt idx="10">
                        <c:v>0.75375939849624063</c:v>
                      </c:pt>
                      <c:pt idx="11">
                        <c:v>0.74285714285714288</c:v>
                      </c:pt>
                      <c:pt idx="12">
                        <c:v>0.86956521739130432</c:v>
                      </c:pt>
                      <c:pt idx="13">
                        <c:v>0.85869565217391308</c:v>
                      </c:pt>
                      <c:pt idx="14">
                        <c:v>0.79826086956521736</c:v>
                      </c:pt>
                      <c:pt idx="15">
                        <c:v>0.78695652173913044</c:v>
                      </c:pt>
                      <c:pt idx="16">
                        <c:v>0.77565217391304353</c:v>
                      </c:pt>
                      <c:pt idx="17">
                        <c:v>0.77391304347826084</c:v>
                      </c:pt>
                      <c:pt idx="18">
                        <c:v>0.77173913043478259</c:v>
                      </c:pt>
                      <c:pt idx="19">
                        <c:v>0.71478260869565213</c:v>
                      </c:pt>
                      <c:pt idx="20">
                        <c:v>0.7326086956521739</c:v>
                      </c:pt>
                      <c:pt idx="21">
                        <c:v>0.73478260869565215</c:v>
                      </c:pt>
                      <c:pt idx="22">
                        <c:v>0.72173913043478266</c:v>
                      </c:pt>
                      <c:pt idx="23">
                        <c:v>0.73913043478260865</c:v>
                      </c:pt>
                    </c:numCache>
                  </c:numRef>
                </c:val>
                <c:smooth val="0"/>
                <c:extLst xmlns:c15="http://schemas.microsoft.com/office/drawing/2012/chart">
                  <c:ext xmlns:c16="http://schemas.microsoft.com/office/drawing/2014/chart" uri="{C3380CC4-5D6E-409C-BE32-E72D297353CC}">
                    <c16:uniqueId val="{00000003-13D0-49B0-ACBB-FCD7449A1338}"/>
                  </c:ext>
                </c:extLst>
              </c15:ser>
            </c15:filteredLineSeries>
            <c15:filteredLineSeries>
              <c15:ser>
                <c:idx val="4"/>
                <c:order val="3"/>
                <c:tx>
                  <c:strRef>
                    <c:extLst xmlns:c15="http://schemas.microsoft.com/office/drawing/2012/chart">
                      <c:ext xmlns:c15="http://schemas.microsoft.com/office/drawing/2012/chart" uri="{02D57815-91ED-43cb-92C2-25804820EDAC}">
                        <c15:formulaRef>
                          <c15:sqref>Occupancy!$A$40</c15:sqref>
                        </c15:formulaRef>
                      </c:ext>
                    </c:extLst>
                    <c:strCache>
                      <c:ptCount val="1"/>
                      <c:pt idx="0">
                        <c:v>CYPMHS Low Secure LD</c:v>
                      </c:pt>
                    </c:strCache>
                  </c:strRef>
                </c:tx>
                <c:spPr>
                  <a:ln w="28575" cap="rnd">
                    <a:solidFill>
                      <a:schemeClr val="dk1">
                        <a:tint val="70000"/>
                        <a:shade val="76000"/>
                      </a:schemeClr>
                    </a:solidFill>
                    <a:round/>
                  </a:ln>
                  <a:effectLst/>
                </c:spPr>
                <c:marker>
                  <c:symbol val="circle"/>
                  <c:size val="5"/>
                  <c:spPr>
                    <a:solidFill>
                      <a:schemeClr val="dk1">
                        <a:tint val="70000"/>
                        <a:shade val="76000"/>
                      </a:schemeClr>
                    </a:solidFill>
                    <a:ln w="9525">
                      <a:solidFill>
                        <a:schemeClr val="dk1">
                          <a:tint val="70000"/>
                          <a:shade val="76000"/>
                        </a:schemeClr>
                      </a:solidFill>
                    </a:ln>
                    <a:effectLst/>
                  </c:spPr>
                </c:marker>
                <c:cat>
                  <c:numRef>
                    <c:extLst xmlns:c15="http://schemas.microsoft.com/office/drawing/2012/chart">
                      <c:ext xmlns:c15="http://schemas.microsoft.com/office/drawing/2012/chart" uri="{02D57815-91ED-43cb-92C2-25804820EDAC}">
                        <c15:formulaRef>
                          <c15:sqref>Occupancy!$B$36:$AB$36</c15:sqref>
                        </c15:formulaRef>
                      </c:ext>
                    </c:extLst>
                    <c:numCache>
                      <c:formatCode>mmm\-yy</c:formatCode>
                      <c:ptCount val="24"/>
                      <c:pt idx="0">
                        <c:v>44652</c:v>
                      </c:pt>
                      <c:pt idx="1">
                        <c:v>44682</c:v>
                      </c:pt>
                      <c:pt idx="2">
                        <c:v>44713</c:v>
                      </c:pt>
                      <c:pt idx="3">
                        <c:v>44743</c:v>
                      </c:pt>
                      <c:pt idx="4">
                        <c:v>44774</c:v>
                      </c:pt>
                      <c:pt idx="5">
                        <c:v>44805</c:v>
                      </c:pt>
                      <c:pt idx="6">
                        <c:v>44835</c:v>
                      </c:pt>
                      <c:pt idx="7">
                        <c:v>44866</c:v>
                      </c:pt>
                      <c:pt idx="8">
                        <c:v>44896</c:v>
                      </c:pt>
                      <c:pt idx="9">
                        <c:v>44927</c:v>
                      </c:pt>
                      <c:pt idx="10">
                        <c:v>44958</c:v>
                      </c:pt>
                      <c:pt idx="11">
                        <c:v>44986</c:v>
                      </c:pt>
                      <c:pt idx="12">
                        <c:v>45017</c:v>
                      </c:pt>
                      <c:pt idx="13">
                        <c:v>45047</c:v>
                      </c:pt>
                      <c:pt idx="14">
                        <c:v>45078</c:v>
                      </c:pt>
                      <c:pt idx="15">
                        <c:v>45108</c:v>
                      </c:pt>
                      <c:pt idx="16">
                        <c:v>45139</c:v>
                      </c:pt>
                      <c:pt idx="17">
                        <c:v>45170</c:v>
                      </c:pt>
                      <c:pt idx="18">
                        <c:v>45200</c:v>
                      </c:pt>
                      <c:pt idx="19">
                        <c:v>45231</c:v>
                      </c:pt>
                      <c:pt idx="20">
                        <c:v>45261</c:v>
                      </c:pt>
                      <c:pt idx="21">
                        <c:v>45292</c:v>
                      </c:pt>
                      <c:pt idx="22">
                        <c:v>45323</c:v>
                      </c:pt>
                      <c:pt idx="23">
                        <c:v>45352</c:v>
                      </c:pt>
                    </c:numCache>
                  </c:numRef>
                </c:cat>
                <c:val>
                  <c:numRef>
                    <c:extLst xmlns:c15="http://schemas.microsoft.com/office/drawing/2012/chart">
                      <c:ext xmlns:c15="http://schemas.microsoft.com/office/drawing/2012/chart" uri="{02D57815-91ED-43cb-92C2-25804820EDAC}">
                        <c15:formulaRef>
                          <c15:sqref>Occupancy!$B$40:$AB$40</c15:sqref>
                        </c15:formulaRef>
                      </c:ext>
                    </c:extLst>
                    <c:numCache>
                      <c:formatCode>0%</c:formatCode>
                      <c:ptCount val="24"/>
                      <c:pt idx="0">
                        <c:v>0.91666666666666663</c:v>
                      </c:pt>
                      <c:pt idx="1">
                        <c:v>1</c:v>
                      </c:pt>
                      <c:pt idx="2">
                        <c:v>1</c:v>
                      </c:pt>
                      <c:pt idx="3">
                        <c:v>1</c:v>
                      </c:pt>
                      <c:pt idx="4">
                        <c:v>1</c:v>
                      </c:pt>
                      <c:pt idx="5">
                        <c:v>1</c:v>
                      </c:pt>
                      <c:pt idx="6">
                        <c:v>1</c:v>
                      </c:pt>
                      <c:pt idx="7">
                        <c:v>0.41666666666666669</c:v>
                      </c:pt>
                      <c:pt idx="8">
                        <c:v>0.66666666666666663</c:v>
                      </c:pt>
                      <c:pt idx="9">
                        <c:v>0.66666666666666663</c:v>
                      </c:pt>
                      <c:pt idx="10">
                        <c:v>0.66666666666666663</c:v>
                      </c:pt>
                      <c:pt idx="11">
                        <c:v>0.66666666666666663</c:v>
                      </c:pt>
                      <c:pt idx="12">
                        <c:v>0.66666666666666663</c:v>
                      </c:pt>
                      <c:pt idx="13">
                        <c:v>0.66666666666666663</c:v>
                      </c:pt>
                      <c:pt idx="14">
                        <c:v>0.66666666666666663</c:v>
                      </c:pt>
                      <c:pt idx="15">
                        <c:v>0.66666666666666663</c:v>
                      </c:pt>
                      <c:pt idx="16">
                        <c:v>0.66666666666666663</c:v>
                      </c:pt>
                      <c:pt idx="17">
                        <c:v>0.66666666666666663</c:v>
                      </c:pt>
                      <c:pt idx="18">
                        <c:v>0.66666666666666663</c:v>
                      </c:pt>
                      <c:pt idx="19">
                        <c:v>0.66666666666666663</c:v>
                      </c:pt>
                      <c:pt idx="20">
                        <c:v>0.66666666666666663</c:v>
                      </c:pt>
                      <c:pt idx="21">
                        <c:v>0.5</c:v>
                      </c:pt>
                      <c:pt idx="22">
                        <c:v>0.33333333333333331</c:v>
                      </c:pt>
                      <c:pt idx="23">
                        <c:v>0.33333333333333331</c:v>
                      </c:pt>
                    </c:numCache>
                  </c:numRef>
                </c:val>
                <c:smooth val="0"/>
                <c:extLst xmlns:c15="http://schemas.microsoft.com/office/drawing/2012/chart">
                  <c:ext xmlns:c16="http://schemas.microsoft.com/office/drawing/2014/chart" uri="{C3380CC4-5D6E-409C-BE32-E72D297353CC}">
                    <c16:uniqueId val="{00000004-13D0-49B0-ACBB-FCD7449A1338}"/>
                  </c:ext>
                </c:extLst>
              </c15:ser>
            </c15:filteredLineSeries>
            <c15:filteredLineSeries>
              <c15:ser>
                <c:idx val="5"/>
                <c:order val="4"/>
                <c:tx>
                  <c:strRef>
                    <c:extLst xmlns:c15="http://schemas.microsoft.com/office/drawing/2012/chart">
                      <c:ext xmlns:c15="http://schemas.microsoft.com/office/drawing/2012/chart" uri="{02D57815-91ED-43cb-92C2-25804820EDAC}">
                        <c15:formulaRef>
                          <c15:sqref>Occupancy!$A$41</c15:sqref>
                        </c15:formulaRef>
                      </c:ext>
                    </c:extLst>
                    <c:strCache>
                      <c:ptCount val="1"/>
                      <c:pt idx="0">
                        <c:v>CYPMHS Med Secure</c:v>
                      </c:pt>
                    </c:strCache>
                  </c:strRef>
                </c:tx>
                <c:spPr>
                  <a:ln w="28575" cap="rnd">
                    <a:solidFill>
                      <a:schemeClr val="dk1">
                        <a:tint val="30000"/>
                        <a:shade val="76000"/>
                      </a:schemeClr>
                    </a:solidFill>
                    <a:round/>
                  </a:ln>
                  <a:effectLst/>
                </c:spPr>
                <c:marker>
                  <c:symbol val="circle"/>
                  <c:size val="5"/>
                  <c:spPr>
                    <a:solidFill>
                      <a:schemeClr val="dk1">
                        <a:tint val="30000"/>
                        <a:shade val="76000"/>
                      </a:schemeClr>
                    </a:solidFill>
                    <a:ln w="9525">
                      <a:solidFill>
                        <a:schemeClr val="dk1">
                          <a:tint val="30000"/>
                          <a:shade val="76000"/>
                        </a:schemeClr>
                      </a:solidFill>
                    </a:ln>
                    <a:effectLst/>
                  </c:spPr>
                </c:marker>
                <c:cat>
                  <c:numRef>
                    <c:extLst xmlns:c15="http://schemas.microsoft.com/office/drawing/2012/chart">
                      <c:ext xmlns:c15="http://schemas.microsoft.com/office/drawing/2012/chart" uri="{02D57815-91ED-43cb-92C2-25804820EDAC}">
                        <c15:formulaRef>
                          <c15:sqref>Occupancy!$B$36:$AB$36</c15:sqref>
                        </c15:formulaRef>
                      </c:ext>
                    </c:extLst>
                    <c:numCache>
                      <c:formatCode>mmm\-yy</c:formatCode>
                      <c:ptCount val="24"/>
                      <c:pt idx="0">
                        <c:v>44652</c:v>
                      </c:pt>
                      <c:pt idx="1">
                        <c:v>44682</c:v>
                      </c:pt>
                      <c:pt idx="2">
                        <c:v>44713</c:v>
                      </c:pt>
                      <c:pt idx="3">
                        <c:v>44743</c:v>
                      </c:pt>
                      <c:pt idx="4">
                        <c:v>44774</c:v>
                      </c:pt>
                      <c:pt idx="5">
                        <c:v>44805</c:v>
                      </c:pt>
                      <c:pt idx="6">
                        <c:v>44835</c:v>
                      </c:pt>
                      <c:pt idx="7">
                        <c:v>44866</c:v>
                      </c:pt>
                      <c:pt idx="8">
                        <c:v>44896</c:v>
                      </c:pt>
                      <c:pt idx="9">
                        <c:v>44927</c:v>
                      </c:pt>
                      <c:pt idx="10">
                        <c:v>44958</c:v>
                      </c:pt>
                      <c:pt idx="11">
                        <c:v>44986</c:v>
                      </c:pt>
                      <c:pt idx="12">
                        <c:v>45017</c:v>
                      </c:pt>
                      <c:pt idx="13">
                        <c:v>45047</c:v>
                      </c:pt>
                      <c:pt idx="14">
                        <c:v>45078</c:v>
                      </c:pt>
                      <c:pt idx="15">
                        <c:v>45108</c:v>
                      </c:pt>
                      <c:pt idx="16">
                        <c:v>45139</c:v>
                      </c:pt>
                      <c:pt idx="17">
                        <c:v>45170</c:v>
                      </c:pt>
                      <c:pt idx="18">
                        <c:v>45200</c:v>
                      </c:pt>
                      <c:pt idx="19">
                        <c:v>45231</c:v>
                      </c:pt>
                      <c:pt idx="20">
                        <c:v>45261</c:v>
                      </c:pt>
                      <c:pt idx="21">
                        <c:v>45292</c:v>
                      </c:pt>
                      <c:pt idx="22">
                        <c:v>45323</c:v>
                      </c:pt>
                      <c:pt idx="23">
                        <c:v>45352</c:v>
                      </c:pt>
                    </c:numCache>
                  </c:numRef>
                </c:cat>
                <c:val>
                  <c:numRef>
                    <c:extLst xmlns:c15="http://schemas.microsoft.com/office/drawing/2012/chart">
                      <c:ext xmlns:c15="http://schemas.microsoft.com/office/drawing/2012/chart" uri="{02D57815-91ED-43cb-92C2-25804820EDAC}">
                        <c15:formulaRef>
                          <c15:sqref>Occupancy!$B$41:$AB$41</c15:sqref>
                        </c15:formulaRef>
                      </c:ext>
                    </c:extLst>
                    <c:numCache>
                      <c:formatCode>0%</c:formatCode>
                      <c:ptCount val="24"/>
                      <c:pt idx="0">
                        <c:v>0.7441860465116279</c:v>
                      </c:pt>
                      <c:pt idx="1">
                        <c:v>0.67441860465116277</c:v>
                      </c:pt>
                      <c:pt idx="2">
                        <c:v>0.64651162790697669</c:v>
                      </c:pt>
                      <c:pt idx="3">
                        <c:v>0.61627906976744184</c:v>
                      </c:pt>
                      <c:pt idx="4">
                        <c:v>0.62209302325581395</c:v>
                      </c:pt>
                      <c:pt idx="5">
                        <c:v>0.49302325581395351</c:v>
                      </c:pt>
                      <c:pt idx="6">
                        <c:v>0.41860465116279072</c:v>
                      </c:pt>
                      <c:pt idx="7">
                        <c:v>0.45930232558139533</c:v>
                      </c:pt>
                      <c:pt idx="8">
                        <c:v>0.49302325581395351</c:v>
                      </c:pt>
                      <c:pt idx="9">
                        <c:v>0.51744186046511631</c:v>
                      </c:pt>
                      <c:pt idx="10">
                        <c:v>0.5058139534883721</c:v>
                      </c:pt>
                      <c:pt idx="11">
                        <c:v>0.51162790697674421</c:v>
                      </c:pt>
                      <c:pt idx="12">
                        <c:v>0.51744186046511631</c:v>
                      </c:pt>
                      <c:pt idx="13">
                        <c:v>0.55813953488372092</c:v>
                      </c:pt>
                      <c:pt idx="14">
                        <c:v>0.57674418604651168</c:v>
                      </c:pt>
                      <c:pt idx="15">
                        <c:v>0.55232558139534882</c:v>
                      </c:pt>
                      <c:pt idx="16">
                        <c:v>0.56744186046511624</c:v>
                      </c:pt>
                      <c:pt idx="17">
                        <c:v>0.56395348837209303</c:v>
                      </c:pt>
                      <c:pt idx="18">
                        <c:v>0.61627906976744184</c:v>
                      </c:pt>
                      <c:pt idx="19">
                        <c:v>0.42325581395348838</c:v>
                      </c:pt>
                      <c:pt idx="20">
                        <c:v>0.4941860465116279</c:v>
                      </c:pt>
                      <c:pt idx="21">
                        <c:v>0.58139534883720934</c:v>
                      </c:pt>
                      <c:pt idx="22">
                        <c:v>0.58139534883720934</c:v>
                      </c:pt>
                      <c:pt idx="23">
                        <c:v>0.55813953488372092</c:v>
                      </c:pt>
                    </c:numCache>
                  </c:numRef>
                </c:val>
                <c:smooth val="0"/>
                <c:extLst xmlns:c15="http://schemas.microsoft.com/office/drawing/2012/chart">
                  <c:ext xmlns:c16="http://schemas.microsoft.com/office/drawing/2014/chart" uri="{C3380CC4-5D6E-409C-BE32-E72D297353CC}">
                    <c16:uniqueId val="{00000005-13D0-49B0-ACBB-FCD7449A1338}"/>
                  </c:ext>
                </c:extLst>
              </c15:ser>
            </c15:filteredLineSeries>
            <c15:filteredLineSeries>
              <c15:ser>
                <c:idx val="6"/>
                <c:order val="5"/>
                <c:tx>
                  <c:strRef>
                    <c:extLst xmlns:c15="http://schemas.microsoft.com/office/drawing/2012/chart">
                      <c:ext xmlns:c15="http://schemas.microsoft.com/office/drawing/2012/chart" uri="{02D57815-91ED-43cb-92C2-25804820EDAC}">
                        <c15:formulaRef>
                          <c15:sqref>Occupancy!$A$42</c15:sqref>
                        </c15:formulaRef>
                      </c:ext>
                    </c:extLst>
                    <c:strCache>
                      <c:ptCount val="1"/>
                      <c:pt idx="0">
                        <c:v>CYPMHS Med Secure LD/ASD</c:v>
                      </c:pt>
                    </c:strCache>
                  </c:strRef>
                </c:tx>
                <c:spPr>
                  <a:ln w="28575" cap="rnd">
                    <a:solidFill>
                      <a:schemeClr val="dk1">
                        <a:tint val="88000"/>
                        <a:tint val="77000"/>
                      </a:schemeClr>
                    </a:solidFill>
                    <a:round/>
                  </a:ln>
                  <a:effectLst/>
                </c:spPr>
                <c:marker>
                  <c:symbol val="circle"/>
                  <c:size val="5"/>
                  <c:spPr>
                    <a:solidFill>
                      <a:schemeClr val="dk1">
                        <a:tint val="88000"/>
                        <a:tint val="77000"/>
                      </a:schemeClr>
                    </a:solidFill>
                    <a:ln w="9525">
                      <a:solidFill>
                        <a:schemeClr val="dk1">
                          <a:tint val="88000"/>
                          <a:tint val="77000"/>
                        </a:schemeClr>
                      </a:solidFill>
                    </a:ln>
                    <a:effectLst/>
                  </c:spPr>
                </c:marker>
                <c:cat>
                  <c:numRef>
                    <c:extLst xmlns:c15="http://schemas.microsoft.com/office/drawing/2012/chart">
                      <c:ext xmlns:c15="http://schemas.microsoft.com/office/drawing/2012/chart" uri="{02D57815-91ED-43cb-92C2-25804820EDAC}">
                        <c15:formulaRef>
                          <c15:sqref>Occupancy!$B$36:$AB$36</c15:sqref>
                        </c15:formulaRef>
                      </c:ext>
                    </c:extLst>
                    <c:numCache>
                      <c:formatCode>mmm\-yy</c:formatCode>
                      <c:ptCount val="24"/>
                      <c:pt idx="0">
                        <c:v>44652</c:v>
                      </c:pt>
                      <c:pt idx="1">
                        <c:v>44682</c:v>
                      </c:pt>
                      <c:pt idx="2">
                        <c:v>44713</c:v>
                      </c:pt>
                      <c:pt idx="3">
                        <c:v>44743</c:v>
                      </c:pt>
                      <c:pt idx="4">
                        <c:v>44774</c:v>
                      </c:pt>
                      <c:pt idx="5">
                        <c:v>44805</c:v>
                      </c:pt>
                      <c:pt idx="6">
                        <c:v>44835</c:v>
                      </c:pt>
                      <c:pt idx="7">
                        <c:v>44866</c:v>
                      </c:pt>
                      <c:pt idx="8">
                        <c:v>44896</c:v>
                      </c:pt>
                      <c:pt idx="9">
                        <c:v>44927</c:v>
                      </c:pt>
                      <c:pt idx="10">
                        <c:v>44958</c:v>
                      </c:pt>
                      <c:pt idx="11">
                        <c:v>44986</c:v>
                      </c:pt>
                      <c:pt idx="12">
                        <c:v>45017</c:v>
                      </c:pt>
                      <c:pt idx="13">
                        <c:v>45047</c:v>
                      </c:pt>
                      <c:pt idx="14">
                        <c:v>45078</c:v>
                      </c:pt>
                      <c:pt idx="15">
                        <c:v>45108</c:v>
                      </c:pt>
                      <c:pt idx="16">
                        <c:v>45139</c:v>
                      </c:pt>
                      <c:pt idx="17">
                        <c:v>45170</c:v>
                      </c:pt>
                      <c:pt idx="18">
                        <c:v>45200</c:v>
                      </c:pt>
                      <c:pt idx="19">
                        <c:v>45231</c:v>
                      </c:pt>
                      <c:pt idx="20">
                        <c:v>45261</c:v>
                      </c:pt>
                      <c:pt idx="21">
                        <c:v>45292</c:v>
                      </c:pt>
                      <c:pt idx="22">
                        <c:v>45323</c:v>
                      </c:pt>
                      <c:pt idx="23">
                        <c:v>45352</c:v>
                      </c:pt>
                    </c:numCache>
                  </c:numRef>
                </c:cat>
                <c:val>
                  <c:numRef>
                    <c:extLst xmlns:c15="http://schemas.microsoft.com/office/drawing/2012/chart">
                      <c:ext xmlns:c15="http://schemas.microsoft.com/office/drawing/2012/chart" uri="{02D57815-91ED-43cb-92C2-25804820EDAC}">
                        <c15:formulaRef>
                          <c15:sqref>Occupancy!$B$42:$AB$42</c15:sqref>
                        </c15:formulaRef>
                      </c:ext>
                    </c:extLst>
                    <c:numCache>
                      <c:formatCode>0%</c:formatCode>
                      <c:ptCount val="24"/>
                      <c:pt idx="0">
                        <c:v>0.41176470588235292</c:v>
                      </c:pt>
                      <c:pt idx="1">
                        <c:v>0.39705882352941174</c:v>
                      </c:pt>
                      <c:pt idx="2">
                        <c:v>0.38823529411764707</c:v>
                      </c:pt>
                      <c:pt idx="3">
                        <c:v>0.36764705882352944</c:v>
                      </c:pt>
                      <c:pt idx="4">
                        <c:v>0.29411764705882354</c:v>
                      </c:pt>
                      <c:pt idx="5">
                        <c:v>0.29411764705882354</c:v>
                      </c:pt>
                      <c:pt idx="6">
                        <c:v>0.26470588235294118</c:v>
                      </c:pt>
                      <c:pt idx="7">
                        <c:v>0.23529411764705882</c:v>
                      </c:pt>
                      <c:pt idx="8">
                        <c:v>0.23529411764705882</c:v>
                      </c:pt>
                      <c:pt idx="9">
                        <c:v>0.23529411764705882</c:v>
                      </c:pt>
                      <c:pt idx="10">
                        <c:v>0.25</c:v>
                      </c:pt>
                      <c:pt idx="11">
                        <c:v>0.29411764705882354</c:v>
                      </c:pt>
                      <c:pt idx="12">
                        <c:v>0.29411764705882354</c:v>
                      </c:pt>
                      <c:pt idx="13">
                        <c:v>0.29411764705882354</c:v>
                      </c:pt>
                      <c:pt idx="14">
                        <c:v>0.27058823529411763</c:v>
                      </c:pt>
                      <c:pt idx="15">
                        <c:v>0.23529411764705882</c:v>
                      </c:pt>
                      <c:pt idx="16">
                        <c:v>0.23529411764705882</c:v>
                      </c:pt>
                      <c:pt idx="17">
                        <c:v>0.23529411764705882</c:v>
                      </c:pt>
                      <c:pt idx="18">
                        <c:v>0.23529411764705882</c:v>
                      </c:pt>
                      <c:pt idx="19">
                        <c:v>0.23529411764705882</c:v>
                      </c:pt>
                      <c:pt idx="20">
                        <c:v>0.22058823529411764</c:v>
                      </c:pt>
                      <c:pt idx="21">
                        <c:v>0.14893617021276595</c:v>
                      </c:pt>
                      <c:pt idx="22">
                        <c:v>0.04</c:v>
                      </c:pt>
                      <c:pt idx="23">
                        <c:v>0</c:v>
                      </c:pt>
                    </c:numCache>
                  </c:numRef>
                </c:val>
                <c:smooth val="0"/>
                <c:extLst xmlns:c15="http://schemas.microsoft.com/office/drawing/2012/chart">
                  <c:ext xmlns:c16="http://schemas.microsoft.com/office/drawing/2014/chart" uri="{C3380CC4-5D6E-409C-BE32-E72D297353CC}">
                    <c16:uniqueId val="{00000006-13D0-49B0-ACBB-FCD7449A1338}"/>
                  </c:ext>
                </c:extLst>
              </c15:ser>
            </c15:filteredLineSeries>
            <c15:filteredLineSeries>
              <c15:ser>
                <c:idx val="7"/>
                <c:order val="6"/>
                <c:tx>
                  <c:strRef>
                    <c:extLst xmlns:c15="http://schemas.microsoft.com/office/drawing/2012/chart">
                      <c:ext xmlns:c15="http://schemas.microsoft.com/office/drawing/2012/chart" uri="{02D57815-91ED-43cb-92C2-25804820EDAC}">
                        <c15:formulaRef>
                          <c15:sqref>Occupancy!$A$43</c15:sqref>
                        </c15:formulaRef>
                      </c:ext>
                    </c:extLst>
                    <c:strCache>
                      <c:ptCount val="1"/>
                      <c:pt idx="0">
                        <c:v>CYPMHS PICU</c:v>
                      </c:pt>
                    </c:strCache>
                  </c:strRef>
                </c:tx>
                <c:spPr>
                  <a:ln w="28575" cap="rnd">
                    <a:solidFill>
                      <a:schemeClr val="dk1">
                        <a:tint val="55000"/>
                        <a:tint val="77000"/>
                      </a:schemeClr>
                    </a:solidFill>
                    <a:round/>
                  </a:ln>
                  <a:effectLst/>
                </c:spPr>
                <c:marker>
                  <c:symbol val="circle"/>
                  <c:size val="5"/>
                  <c:spPr>
                    <a:solidFill>
                      <a:schemeClr val="dk1">
                        <a:tint val="55000"/>
                        <a:tint val="77000"/>
                      </a:schemeClr>
                    </a:solidFill>
                    <a:ln w="9525">
                      <a:solidFill>
                        <a:schemeClr val="dk1">
                          <a:tint val="55000"/>
                          <a:tint val="77000"/>
                        </a:schemeClr>
                      </a:solidFill>
                    </a:ln>
                    <a:effectLst/>
                  </c:spPr>
                </c:marker>
                <c:cat>
                  <c:numRef>
                    <c:extLst xmlns:c15="http://schemas.microsoft.com/office/drawing/2012/chart">
                      <c:ext xmlns:c15="http://schemas.microsoft.com/office/drawing/2012/chart" uri="{02D57815-91ED-43cb-92C2-25804820EDAC}">
                        <c15:formulaRef>
                          <c15:sqref>Occupancy!$B$36:$AB$36</c15:sqref>
                        </c15:formulaRef>
                      </c:ext>
                    </c:extLst>
                    <c:numCache>
                      <c:formatCode>mmm\-yy</c:formatCode>
                      <c:ptCount val="24"/>
                      <c:pt idx="0">
                        <c:v>44652</c:v>
                      </c:pt>
                      <c:pt idx="1">
                        <c:v>44682</c:v>
                      </c:pt>
                      <c:pt idx="2">
                        <c:v>44713</c:v>
                      </c:pt>
                      <c:pt idx="3">
                        <c:v>44743</c:v>
                      </c:pt>
                      <c:pt idx="4">
                        <c:v>44774</c:v>
                      </c:pt>
                      <c:pt idx="5">
                        <c:v>44805</c:v>
                      </c:pt>
                      <c:pt idx="6">
                        <c:v>44835</c:v>
                      </c:pt>
                      <c:pt idx="7">
                        <c:v>44866</c:v>
                      </c:pt>
                      <c:pt idx="8">
                        <c:v>44896</c:v>
                      </c:pt>
                      <c:pt idx="9">
                        <c:v>44927</c:v>
                      </c:pt>
                      <c:pt idx="10">
                        <c:v>44958</c:v>
                      </c:pt>
                      <c:pt idx="11">
                        <c:v>44986</c:v>
                      </c:pt>
                      <c:pt idx="12">
                        <c:v>45017</c:v>
                      </c:pt>
                      <c:pt idx="13">
                        <c:v>45047</c:v>
                      </c:pt>
                      <c:pt idx="14">
                        <c:v>45078</c:v>
                      </c:pt>
                      <c:pt idx="15">
                        <c:v>45108</c:v>
                      </c:pt>
                      <c:pt idx="16">
                        <c:v>45139</c:v>
                      </c:pt>
                      <c:pt idx="17">
                        <c:v>45170</c:v>
                      </c:pt>
                      <c:pt idx="18">
                        <c:v>45200</c:v>
                      </c:pt>
                      <c:pt idx="19">
                        <c:v>45231</c:v>
                      </c:pt>
                      <c:pt idx="20">
                        <c:v>45261</c:v>
                      </c:pt>
                      <c:pt idx="21">
                        <c:v>45292</c:v>
                      </c:pt>
                      <c:pt idx="22">
                        <c:v>45323</c:v>
                      </c:pt>
                      <c:pt idx="23">
                        <c:v>45352</c:v>
                      </c:pt>
                    </c:numCache>
                  </c:numRef>
                </c:cat>
                <c:val>
                  <c:numRef>
                    <c:extLst xmlns:c15="http://schemas.microsoft.com/office/drawing/2012/chart">
                      <c:ext xmlns:c15="http://schemas.microsoft.com/office/drawing/2012/chart" uri="{02D57815-91ED-43cb-92C2-25804820EDAC}">
                        <c15:formulaRef>
                          <c15:sqref>Occupancy!$B$43:$AB$43</c15:sqref>
                        </c15:formulaRef>
                      </c:ext>
                    </c:extLst>
                    <c:numCache>
                      <c:formatCode>0%</c:formatCode>
                      <c:ptCount val="24"/>
                      <c:pt idx="0">
                        <c:v>0.74259259259259258</c:v>
                      </c:pt>
                      <c:pt idx="1">
                        <c:v>0.77407407407407403</c:v>
                      </c:pt>
                      <c:pt idx="2">
                        <c:v>0.77333333333333332</c:v>
                      </c:pt>
                      <c:pt idx="3">
                        <c:v>0.79074074074074074</c:v>
                      </c:pt>
                      <c:pt idx="4">
                        <c:v>0.72777777777777775</c:v>
                      </c:pt>
                      <c:pt idx="5">
                        <c:v>0.75407407407407412</c:v>
                      </c:pt>
                      <c:pt idx="6">
                        <c:v>0.68888888888888888</c:v>
                      </c:pt>
                      <c:pt idx="7">
                        <c:v>0.75</c:v>
                      </c:pt>
                      <c:pt idx="8">
                        <c:v>0.75851851851851848</c:v>
                      </c:pt>
                      <c:pt idx="9">
                        <c:v>0.68888888888888888</c:v>
                      </c:pt>
                      <c:pt idx="10">
                        <c:v>0.71111111111111114</c:v>
                      </c:pt>
                      <c:pt idx="11">
                        <c:v>0.69925925925925925</c:v>
                      </c:pt>
                      <c:pt idx="12">
                        <c:v>0.76666666666666672</c:v>
                      </c:pt>
                      <c:pt idx="13">
                        <c:v>0.85185185185185186</c:v>
                      </c:pt>
                      <c:pt idx="14">
                        <c:v>0.81574239713774599</c:v>
                      </c:pt>
                      <c:pt idx="15">
                        <c:v>0.76886792452830188</c:v>
                      </c:pt>
                      <c:pt idx="16">
                        <c:v>0.74905660377358485</c:v>
                      </c:pt>
                      <c:pt idx="17">
                        <c:v>0.74752475247524752</c:v>
                      </c:pt>
                      <c:pt idx="18">
                        <c:v>0.76822916666666663</c:v>
                      </c:pt>
                      <c:pt idx="19">
                        <c:v>0.73155737704918034</c:v>
                      </c:pt>
                      <c:pt idx="20">
                        <c:v>0.70913461538461542</c:v>
                      </c:pt>
                      <c:pt idx="21">
                        <c:v>0.71875</c:v>
                      </c:pt>
                      <c:pt idx="22">
                        <c:v>0.81346153846153846</c:v>
                      </c:pt>
                      <c:pt idx="23">
                        <c:v>0.81730769230769229</c:v>
                      </c:pt>
                    </c:numCache>
                  </c:numRef>
                </c:val>
                <c:smooth val="0"/>
                <c:extLst xmlns:c15="http://schemas.microsoft.com/office/drawing/2012/chart">
                  <c:ext xmlns:c16="http://schemas.microsoft.com/office/drawing/2014/chart" uri="{C3380CC4-5D6E-409C-BE32-E72D297353CC}">
                    <c16:uniqueId val="{00000007-13D0-49B0-ACBB-FCD7449A1338}"/>
                  </c:ext>
                </c:extLst>
              </c15:ser>
            </c15:filteredLineSeries>
            <c15:filteredLineSeries>
              <c15:ser>
                <c:idx val="8"/>
                <c:order val="7"/>
                <c:tx>
                  <c:strRef>
                    <c:extLst xmlns:c15="http://schemas.microsoft.com/office/drawing/2012/chart">
                      <c:ext xmlns:c15="http://schemas.microsoft.com/office/drawing/2012/chart" uri="{02D57815-91ED-43cb-92C2-25804820EDAC}">
                        <c15:formulaRef>
                          <c15:sqref>Occupancy!$A$44</c15:sqref>
                        </c15:formulaRef>
                      </c:ext>
                    </c:extLst>
                    <c:strCache>
                      <c:ptCount val="1"/>
                      <c:pt idx="0">
                        <c:v>Deaf CYPMHS Inpatient</c:v>
                      </c:pt>
                    </c:strCache>
                  </c:strRef>
                </c:tx>
                <c:spPr>
                  <a:ln w="28575" cap="rnd">
                    <a:solidFill>
                      <a:schemeClr val="dk1">
                        <a:tint val="78000"/>
                        <a:tint val="77000"/>
                      </a:schemeClr>
                    </a:solidFill>
                    <a:round/>
                  </a:ln>
                  <a:effectLst/>
                </c:spPr>
                <c:marker>
                  <c:symbol val="circle"/>
                  <c:size val="5"/>
                  <c:spPr>
                    <a:solidFill>
                      <a:schemeClr val="dk1">
                        <a:tint val="78000"/>
                        <a:tint val="77000"/>
                      </a:schemeClr>
                    </a:solidFill>
                    <a:ln w="9525">
                      <a:solidFill>
                        <a:schemeClr val="dk1">
                          <a:tint val="78000"/>
                          <a:tint val="77000"/>
                        </a:schemeClr>
                      </a:solidFill>
                    </a:ln>
                    <a:effectLst/>
                  </c:spPr>
                </c:marker>
                <c:cat>
                  <c:numRef>
                    <c:extLst xmlns:c15="http://schemas.microsoft.com/office/drawing/2012/chart">
                      <c:ext xmlns:c15="http://schemas.microsoft.com/office/drawing/2012/chart" uri="{02D57815-91ED-43cb-92C2-25804820EDAC}">
                        <c15:formulaRef>
                          <c15:sqref>Occupancy!$B$36:$AB$36</c15:sqref>
                        </c15:formulaRef>
                      </c:ext>
                    </c:extLst>
                    <c:numCache>
                      <c:formatCode>mmm\-yy</c:formatCode>
                      <c:ptCount val="24"/>
                      <c:pt idx="0">
                        <c:v>44652</c:v>
                      </c:pt>
                      <c:pt idx="1">
                        <c:v>44682</c:v>
                      </c:pt>
                      <c:pt idx="2">
                        <c:v>44713</c:v>
                      </c:pt>
                      <c:pt idx="3">
                        <c:v>44743</c:v>
                      </c:pt>
                      <c:pt idx="4">
                        <c:v>44774</c:v>
                      </c:pt>
                      <c:pt idx="5">
                        <c:v>44805</c:v>
                      </c:pt>
                      <c:pt idx="6">
                        <c:v>44835</c:v>
                      </c:pt>
                      <c:pt idx="7">
                        <c:v>44866</c:v>
                      </c:pt>
                      <c:pt idx="8">
                        <c:v>44896</c:v>
                      </c:pt>
                      <c:pt idx="9">
                        <c:v>44927</c:v>
                      </c:pt>
                      <c:pt idx="10">
                        <c:v>44958</c:v>
                      </c:pt>
                      <c:pt idx="11">
                        <c:v>44986</c:v>
                      </c:pt>
                      <c:pt idx="12">
                        <c:v>45017</c:v>
                      </c:pt>
                      <c:pt idx="13">
                        <c:v>45047</c:v>
                      </c:pt>
                      <c:pt idx="14">
                        <c:v>45078</c:v>
                      </c:pt>
                      <c:pt idx="15">
                        <c:v>45108</c:v>
                      </c:pt>
                      <c:pt idx="16">
                        <c:v>45139</c:v>
                      </c:pt>
                      <c:pt idx="17">
                        <c:v>45170</c:v>
                      </c:pt>
                      <c:pt idx="18">
                        <c:v>45200</c:v>
                      </c:pt>
                      <c:pt idx="19">
                        <c:v>45231</c:v>
                      </c:pt>
                      <c:pt idx="20">
                        <c:v>45261</c:v>
                      </c:pt>
                      <c:pt idx="21">
                        <c:v>45292</c:v>
                      </c:pt>
                      <c:pt idx="22">
                        <c:v>45323</c:v>
                      </c:pt>
                      <c:pt idx="23">
                        <c:v>45352</c:v>
                      </c:pt>
                    </c:numCache>
                  </c:numRef>
                </c:cat>
                <c:val>
                  <c:numRef>
                    <c:extLst xmlns:c15="http://schemas.microsoft.com/office/drawing/2012/chart">
                      <c:ext xmlns:c15="http://schemas.microsoft.com/office/drawing/2012/chart" uri="{02D57815-91ED-43cb-92C2-25804820EDAC}">
                        <c15:formulaRef>
                          <c15:sqref>Occupancy!$B$44:$AB$44</c15:sqref>
                        </c15:formulaRef>
                      </c:ext>
                    </c:extLst>
                    <c:numCache>
                      <c:formatCode>0%</c:formatCode>
                      <c:ptCount val="24"/>
                      <c:pt idx="0">
                        <c:v>0.16666666666666666</c:v>
                      </c:pt>
                      <c:pt idx="1">
                        <c:v>0.16666666666666666</c:v>
                      </c:pt>
                      <c:pt idx="2">
                        <c:v>0.16666666666666666</c:v>
                      </c:pt>
                      <c:pt idx="3">
                        <c:v>0.16666666666666666</c:v>
                      </c:pt>
                      <c:pt idx="4">
                        <c:v>0.125</c:v>
                      </c:pt>
                      <c:pt idx="5">
                        <c:v>0</c:v>
                      </c:pt>
                      <c:pt idx="6">
                        <c:v>0</c:v>
                      </c:pt>
                      <c:pt idx="7">
                        <c:v>0</c:v>
                      </c:pt>
                      <c:pt idx="8">
                        <c:v>0</c:v>
                      </c:pt>
                      <c:pt idx="9">
                        <c:v>0</c:v>
                      </c:pt>
                      <c:pt idx="10">
                        <c:v>0</c:v>
                      </c:pt>
                      <c:pt idx="11">
                        <c:v>0</c:v>
                      </c:pt>
                      <c:pt idx="12">
                        <c:v>0</c:v>
                      </c:pt>
                      <c:pt idx="13">
                        <c:v>4.1666666666666664E-2</c:v>
                      </c:pt>
                      <c:pt idx="14">
                        <c:v>0.16666666666666666</c:v>
                      </c:pt>
                      <c:pt idx="15">
                        <c:v>0.29166666666666669</c:v>
                      </c:pt>
                      <c:pt idx="16">
                        <c:v>0.56666666666666665</c:v>
                      </c:pt>
                      <c:pt idx="17">
                        <c:v>0.45833333333333331</c:v>
                      </c:pt>
                      <c:pt idx="18">
                        <c:v>0.5</c:v>
                      </c:pt>
                      <c:pt idx="19">
                        <c:v>0.5</c:v>
                      </c:pt>
                      <c:pt idx="20">
                        <c:v>0.58333333333333337</c:v>
                      </c:pt>
                      <c:pt idx="21">
                        <c:v>0.66666666666666663</c:v>
                      </c:pt>
                      <c:pt idx="22">
                        <c:v>0.5</c:v>
                      </c:pt>
                      <c:pt idx="23">
                        <c:v>0.5</c:v>
                      </c:pt>
                    </c:numCache>
                  </c:numRef>
                </c:val>
                <c:smooth val="0"/>
                <c:extLst xmlns:c15="http://schemas.microsoft.com/office/drawing/2012/chart">
                  <c:ext xmlns:c16="http://schemas.microsoft.com/office/drawing/2014/chart" uri="{C3380CC4-5D6E-409C-BE32-E72D297353CC}">
                    <c16:uniqueId val="{00000008-13D0-49B0-ACBB-FCD7449A1338}"/>
                  </c:ext>
                </c:extLst>
              </c15:ser>
            </c15:filteredLineSeries>
            <c15:filteredLineSeries>
              <c15:ser>
                <c:idx val="9"/>
                <c:order val="8"/>
                <c:tx>
                  <c:strRef>
                    <c:extLst xmlns:c15="http://schemas.microsoft.com/office/drawing/2012/chart">
                      <c:ext xmlns:c15="http://schemas.microsoft.com/office/drawing/2012/chart" uri="{02D57815-91ED-43cb-92C2-25804820EDAC}">
                        <c15:formulaRef>
                          <c15:sqref>Occupancy!$A$45</c15:sqref>
                        </c15:formulaRef>
                      </c:ext>
                    </c:extLst>
                    <c:strCache>
                      <c:ptCount val="1"/>
                      <c:pt idx="0">
                        <c:v>General Adolescent</c:v>
                      </c:pt>
                    </c:strCache>
                  </c:strRef>
                </c:tx>
                <c:spPr>
                  <a:ln w="28575" cap="rnd">
                    <a:solidFill>
                      <a:schemeClr val="dk1">
                        <a:tint val="92000"/>
                        <a:tint val="77000"/>
                      </a:schemeClr>
                    </a:solidFill>
                    <a:round/>
                  </a:ln>
                  <a:effectLst/>
                </c:spPr>
                <c:marker>
                  <c:symbol val="circle"/>
                  <c:size val="5"/>
                  <c:spPr>
                    <a:solidFill>
                      <a:schemeClr val="dk1">
                        <a:tint val="92000"/>
                        <a:tint val="77000"/>
                      </a:schemeClr>
                    </a:solidFill>
                    <a:ln w="9525">
                      <a:solidFill>
                        <a:schemeClr val="dk1">
                          <a:tint val="92000"/>
                          <a:tint val="77000"/>
                        </a:schemeClr>
                      </a:solidFill>
                    </a:ln>
                    <a:effectLst/>
                  </c:spPr>
                </c:marker>
                <c:cat>
                  <c:numRef>
                    <c:extLst xmlns:c15="http://schemas.microsoft.com/office/drawing/2012/chart">
                      <c:ext xmlns:c15="http://schemas.microsoft.com/office/drawing/2012/chart" uri="{02D57815-91ED-43cb-92C2-25804820EDAC}">
                        <c15:formulaRef>
                          <c15:sqref>Occupancy!$B$36:$AB$36</c15:sqref>
                        </c15:formulaRef>
                      </c:ext>
                    </c:extLst>
                    <c:numCache>
                      <c:formatCode>mmm\-yy</c:formatCode>
                      <c:ptCount val="24"/>
                      <c:pt idx="0">
                        <c:v>44652</c:v>
                      </c:pt>
                      <c:pt idx="1">
                        <c:v>44682</c:v>
                      </c:pt>
                      <c:pt idx="2">
                        <c:v>44713</c:v>
                      </c:pt>
                      <c:pt idx="3">
                        <c:v>44743</c:v>
                      </c:pt>
                      <c:pt idx="4">
                        <c:v>44774</c:v>
                      </c:pt>
                      <c:pt idx="5">
                        <c:v>44805</c:v>
                      </c:pt>
                      <c:pt idx="6">
                        <c:v>44835</c:v>
                      </c:pt>
                      <c:pt idx="7">
                        <c:v>44866</c:v>
                      </c:pt>
                      <c:pt idx="8">
                        <c:v>44896</c:v>
                      </c:pt>
                      <c:pt idx="9">
                        <c:v>44927</c:v>
                      </c:pt>
                      <c:pt idx="10">
                        <c:v>44958</c:v>
                      </c:pt>
                      <c:pt idx="11">
                        <c:v>44986</c:v>
                      </c:pt>
                      <c:pt idx="12">
                        <c:v>45017</c:v>
                      </c:pt>
                      <c:pt idx="13">
                        <c:v>45047</c:v>
                      </c:pt>
                      <c:pt idx="14">
                        <c:v>45078</c:v>
                      </c:pt>
                      <c:pt idx="15">
                        <c:v>45108</c:v>
                      </c:pt>
                      <c:pt idx="16">
                        <c:v>45139</c:v>
                      </c:pt>
                      <c:pt idx="17">
                        <c:v>45170</c:v>
                      </c:pt>
                      <c:pt idx="18">
                        <c:v>45200</c:v>
                      </c:pt>
                      <c:pt idx="19">
                        <c:v>45231</c:v>
                      </c:pt>
                      <c:pt idx="20">
                        <c:v>45261</c:v>
                      </c:pt>
                      <c:pt idx="21">
                        <c:v>45292</c:v>
                      </c:pt>
                      <c:pt idx="22">
                        <c:v>45323</c:v>
                      </c:pt>
                      <c:pt idx="23">
                        <c:v>45352</c:v>
                      </c:pt>
                    </c:numCache>
                  </c:numRef>
                </c:cat>
                <c:val>
                  <c:numRef>
                    <c:extLst xmlns:c15="http://schemas.microsoft.com/office/drawing/2012/chart">
                      <c:ext xmlns:c15="http://schemas.microsoft.com/office/drawing/2012/chart" uri="{02D57815-91ED-43cb-92C2-25804820EDAC}">
                        <c15:formulaRef>
                          <c15:sqref>Occupancy!$B$45:$AB$45</c15:sqref>
                        </c15:formulaRef>
                      </c:ext>
                    </c:extLst>
                    <c:numCache>
                      <c:formatCode>0%</c:formatCode>
                      <c:ptCount val="24"/>
                      <c:pt idx="0">
                        <c:v>0.71381578947368418</c:v>
                      </c:pt>
                      <c:pt idx="1">
                        <c:v>0.72259259259259256</c:v>
                      </c:pt>
                      <c:pt idx="2">
                        <c:v>0.73323353293413174</c:v>
                      </c:pt>
                      <c:pt idx="3">
                        <c:v>0.73241017964071853</c:v>
                      </c:pt>
                      <c:pt idx="4">
                        <c:v>0.67889221556886226</c:v>
                      </c:pt>
                      <c:pt idx="5">
                        <c:v>0.64880239520958083</c:v>
                      </c:pt>
                      <c:pt idx="6">
                        <c:v>0.62322097378277153</c:v>
                      </c:pt>
                      <c:pt idx="7">
                        <c:v>0.64505247376311847</c:v>
                      </c:pt>
                      <c:pt idx="8">
                        <c:v>0.62188905547226392</c:v>
                      </c:pt>
                      <c:pt idx="9">
                        <c:v>0.64505247376311847</c:v>
                      </c:pt>
                      <c:pt idx="10">
                        <c:v>0.64430284857571218</c:v>
                      </c:pt>
                      <c:pt idx="11">
                        <c:v>0.64637421665174577</c:v>
                      </c:pt>
                      <c:pt idx="12">
                        <c:v>0.66592592592592592</c:v>
                      </c:pt>
                      <c:pt idx="13">
                        <c:v>0.68</c:v>
                      </c:pt>
                      <c:pt idx="14">
                        <c:v>0.6926770708283313</c:v>
                      </c:pt>
                      <c:pt idx="15">
                        <c:v>0.6645427286356822</c:v>
                      </c:pt>
                      <c:pt idx="16">
                        <c:v>0.63772904776209072</c:v>
                      </c:pt>
                      <c:pt idx="17">
                        <c:v>0.59849624060150375</c:v>
                      </c:pt>
                      <c:pt idx="18">
                        <c:v>0.58609022556390977</c:v>
                      </c:pt>
                      <c:pt idx="19">
                        <c:v>0.60642570281124497</c:v>
                      </c:pt>
                      <c:pt idx="20">
                        <c:v>0.60495283018867929</c:v>
                      </c:pt>
                      <c:pt idx="21">
                        <c:v>0.57507861635220126</c:v>
                      </c:pt>
                      <c:pt idx="22">
                        <c:v>0.59764631043256999</c:v>
                      </c:pt>
                      <c:pt idx="23">
                        <c:v>0.62166467542811632</c:v>
                      </c:pt>
                    </c:numCache>
                  </c:numRef>
                </c:val>
                <c:smooth val="0"/>
                <c:extLst xmlns:c15="http://schemas.microsoft.com/office/drawing/2012/chart">
                  <c:ext xmlns:c16="http://schemas.microsoft.com/office/drawing/2014/chart" uri="{C3380CC4-5D6E-409C-BE32-E72D297353CC}">
                    <c16:uniqueId val="{00000009-13D0-49B0-ACBB-FCD7449A1338}"/>
                  </c:ext>
                </c:extLst>
              </c15:ser>
            </c15:filteredLineSeries>
          </c:ext>
        </c:extLst>
      </c:lineChart>
      <c:dateAx>
        <c:axId val="1125221888"/>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25276992"/>
        <c:crosses val="autoZero"/>
        <c:auto val="1"/>
        <c:lblOffset val="100"/>
        <c:baseTimeUnit val="months"/>
      </c:dateAx>
      <c:valAx>
        <c:axId val="11252769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252218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[admissions-2024-06-27T1105.xlsx]Sheet1!PivotTable21</c:name>
    <c:fmtId val="6"/>
  </c:pivotSource>
  <c:chart>
    <c:autoTitleDeleted val="1"/>
    <c:pivotFmts>
      <c:pivotFmt>
        <c:idx val="0"/>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5400">
            <a:solidFill>
              <a:schemeClr val="lt1"/>
            </a:solidFill>
          </a:ln>
          <a:effectLst/>
          <a:sp3d contourW="25400">
            <a:contourClr>
              <a:schemeClr val="lt1"/>
            </a:contourClr>
          </a:sp3d>
        </c:spPr>
      </c:pivotFmt>
      <c:pivotFmt>
        <c:idx val="3"/>
        <c:spPr>
          <a:solidFill>
            <a:schemeClr val="accent1"/>
          </a:solidFill>
          <a:ln w="25400">
            <a:solidFill>
              <a:schemeClr val="lt1"/>
            </a:solidFill>
          </a:ln>
          <a:effectLst/>
          <a:sp3d contourW="25400">
            <a:contourClr>
              <a:schemeClr val="lt1"/>
            </a:contourClr>
          </a:sp3d>
        </c:spPr>
      </c:pivotFmt>
      <c:pivotFmt>
        <c:idx val="4"/>
        <c:spPr>
          <a:solidFill>
            <a:schemeClr val="accent1"/>
          </a:solidFill>
          <a:ln w="25400">
            <a:solidFill>
              <a:schemeClr val="lt1"/>
            </a:solidFill>
          </a:ln>
          <a:effectLst/>
          <a:sp3d contourW="25400">
            <a:contourClr>
              <a:schemeClr val="lt1"/>
            </a:contourClr>
          </a:sp3d>
        </c:spPr>
      </c:pivotFmt>
      <c:pivotFmt>
        <c:idx val="5"/>
        <c:spPr>
          <a:solidFill>
            <a:schemeClr val="accent1"/>
          </a:solidFill>
          <a:ln w="25400">
            <a:solidFill>
              <a:schemeClr val="lt1"/>
            </a:solidFill>
          </a:ln>
          <a:effectLst/>
          <a:sp3d contourW="25400">
            <a:contourClr>
              <a:schemeClr val="lt1"/>
            </a:contourClr>
          </a:sp3d>
        </c:spPr>
      </c:pivotFmt>
      <c:pivotFmt>
        <c:idx val="6"/>
        <c:spPr>
          <a:solidFill>
            <a:schemeClr val="accent1"/>
          </a:solidFill>
          <a:ln w="25400">
            <a:solidFill>
              <a:schemeClr val="lt1"/>
            </a:solidFill>
          </a:ln>
          <a:effectLst/>
          <a:sp3d contourW="25400">
            <a:contourClr>
              <a:schemeClr val="lt1"/>
            </a:contourClr>
          </a:sp3d>
        </c:spPr>
      </c:pivotFmt>
      <c:pivotFmt>
        <c:idx val="7"/>
        <c:spPr>
          <a:solidFill>
            <a:schemeClr val="accent1"/>
          </a:solidFill>
          <a:ln w="25400">
            <a:solidFill>
              <a:schemeClr val="lt1"/>
            </a:solidFill>
          </a:ln>
          <a:effectLst/>
          <a:sp3d contourW="25400">
            <a:contourClr>
              <a:schemeClr val="lt1"/>
            </a:contourClr>
          </a:sp3d>
        </c:spPr>
      </c:pivotFmt>
      <c:pivotFmt>
        <c:idx val="8"/>
        <c:spPr>
          <a:solidFill>
            <a:schemeClr val="accent1"/>
          </a:solidFill>
          <a:ln w="25400">
            <a:solidFill>
              <a:schemeClr val="lt1"/>
            </a:solidFill>
          </a:ln>
          <a:effectLst/>
          <a:sp3d contourW="25400">
            <a:contourClr>
              <a:schemeClr val="lt1"/>
            </a:contourClr>
          </a:sp3d>
        </c:spPr>
      </c:pivotFmt>
      <c:pivotFmt>
        <c:idx val="9"/>
        <c:spPr>
          <a:solidFill>
            <a:schemeClr val="accent1"/>
          </a:solidFill>
          <a:ln w="25400">
            <a:solidFill>
              <a:schemeClr val="lt1"/>
            </a:solidFill>
          </a:ln>
          <a:effectLst/>
          <a:sp3d contourW="25400">
            <a:contourClr>
              <a:schemeClr val="lt1"/>
            </a:contourClr>
          </a:sp3d>
        </c:spPr>
      </c:pivotFmt>
      <c:pivotFmt>
        <c:idx val="10"/>
        <c:spPr>
          <a:solidFill>
            <a:schemeClr val="accent1"/>
          </a:solidFill>
          <a:ln w="25400">
            <a:solidFill>
              <a:schemeClr val="lt1"/>
            </a:solidFill>
          </a:ln>
          <a:effectLst/>
          <a:sp3d contourW="25400">
            <a:contourClr>
              <a:schemeClr val="lt1"/>
            </a:contourClr>
          </a:sp3d>
        </c:spPr>
      </c:pivotFmt>
      <c:pivotFmt>
        <c:idx val="11"/>
        <c:spPr>
          <a:solidFill>
            <a:schemeClr val="accent1"/>
          </a:solidFill>
          <a:ln w="25400">
            <a:solidFill>
              <a:schemeClr val="lt1"/>
            </a:solidFill>
          </a:ln>
          <a:effectLst/>
          <a:sp3d contourW="25400">
            <a:contourClr>
              <a:schemeClr val="lt1"/>
            </a:contourClr>
          </a:sp3d>
        </c:spPr>
      </c:pivotFmt>
      <c:pivotFmt>
        <c:idx val="12"/>
        <c:spPr>
          <a:solidFill>
            <a:schemeClr val="accent1"/>
          </a:solidFill>
          <a:ln w="25400">
            <a:solidFill>
              <a:schemeClr val="lt1"/>
            </a:solidFill>
          </a:ln>
          <a:effectLst/>
          <a:sp3d contourW="25400">
            <a:contourClr>
              <a:schemeClr val="lt1"/>
            </a:contourClr>
          </a:sp3d>
        </c:spPr>
      </c:pivotFmt>
      <c:pivotFmt>
        <c:idx val="13"/>
        <c:spPr>
          <a:solidFill>
            <a:schemeClr val="accent1"/>
          </a:solidFill>
          <a:ln w="25400">
            <a:solidFill>
              <a:schemeClr val="lt1"/>
            </a:solidFill>
          </a:ln>
          <a:effectLst/>
          <a:sp3d contourW="25400">
            <a:contourClr>
              <a:schemeClr val="lt1"/>
            </a:contourClr>
          </a:sp3d>
        </c:spPr>
      </c:pivotFmt>
      <c:pivotFmt>
        <c:idx val="14"/>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w="25400">
            <a:solidFill>
              <a:schemeClr val="lt1"/>
            </a:solidFill>
          </a:ln>
          <a:effectLst/>
          <a:sp3d contourW="25400">
            <a:contourClr>
              <a:schemeClr val="lt1"/>
            </a:contourClr>
          </a:sp3d>
        </c:spPr>
      </c:pivotFmt>
      <c:pivotFmt>
        <c:idx val="16"/>
        <c:spPr>
          <a:solidFill>
            <a:schemeClr val="accent1"/>
          </a:solidFill>
          <a:ln w="25400">
            <a:solidFill>
              <a:schemeClr val="lt1"/>
            </a:solidFill>
          </a:ln>
          <a:effectLst/>
          <a:sp3d contourW="25400">
            <a:contourClr>
              <a:schemeClr val="lt1"/>
            </a:contourClr>
          </a:sp3d>
        </c:spPr>
      </c:pivotFmt>
      <c:pivotFmt>
        <c:idx val="17"/>
        <c:spPr>
          <a:solidFill>
            <a:schemeClr val="accent1"/>
          </a:solidFill>
          <a:ln w="25400">
            <a:solidFill>
              <a:schemeClr val="lt1"/>
            </a:solidFill>
          </a:ln>
          <a:effectLst/>
          <a:sp3d contourW="25400">
            <a:contourClr>
              <a:schemeClr val="lt1"/>
            </a:contourClr>
          </a:sp3d>
        </c:spPr>
      </c:pivotFmt>
      <c:pivotFmt>
        <c:idx val="18"/>
        <c:spPr>
          <a:solidFill>
            <a:schemeClr val="accent1"/>
          </a:solidFill>
          <a:ln w="25400">
            <a:solidFill>
              <a:schemeClr val="lt1"/>
            </a:solidFill>
          </a:ln>
          <a:effectLst/>
          <a:sp3d contourW="25400">
            <a:contourClr>
              <a:schemeClr val="lt1"/>
            </a:contourClr>
          </a:sp3d>
        </c:spPr>
      </c:pivotFmt>
      <c:pivotFmt>
        <c:idx val="19"/>
        <c:spPr>
          <a:solidFill>
            <a:schemeClr val="accent1"/>
          </a:solidFill>
          <a:ln w="25400">
            <a:solidFill>
              <a:schemeClr val="lt1"/>
            </a:solidFill>
          </a:ln>
          <a:effectLst/>
          <a:sp3d contourW="25400">
            <a:contourClr>
              <a:schemeClr val="lt1"/>
            </a:contourClr>
          </a:sp3d>
        </c:spPr>
      </c:pivotFmt>
      <c:pivotFmt>
        <c:idx val="20"/>
        <c:spPr>
          <a:solidFill>
            <a:schemeClr val="accent1"/>
          </a:solidFill>
          <a:ln w="25400">
            <a:solidFill>
              <a:schemeClr val="lt1"/>
            </a:solidFill>
          </a:ln>
          <a:effectLst/>
          <a:sp3d contourW="25400">
            <a:contourClr>
              <a:schemeClr val="lt1"/>
            </a:contourClr>
          </a:sp3d>
        </c:spPr>
      </c:pivotFmt>
      <c:pivotFmt>
        <c:idx val="21"/>
        <c:spPr>
          <a:solidFill>
            <a:schemeClr val="accent1"/>
          </a:solidFill>
          <a:ln w="25400">
            <a:solidFill>
              <a:schemeClr val="lt1"/>
            </a:solidFill>
          </a:ln>
          <a:effectLst/>
          <a:sp3d contourW="25400">
            <a:contourClr>
              <a:schemeClr val="lt1"/>
            </a:contourClr>
          </a:sp3d>
        </c:spPr>
      </c:pivotFmt>
      <c:pivotFmt>
        <c:idx val="22"/>
        <c:spPr>
          <a:solidFill>
            <a:schemeClr val="accent1"/>
          </a:solidFill>
          <a:ln w="25400">
            <a:solidFill>
              <a:schemeClr val="lt1"/>
            </a:solidFill>
          </a:ln>
          <a:effectLst/>
          <a:sp3d contourW="25400">
            <a:contourClr>
              <a:schemeClr val="lt1"/>
            </a:contourClr>
          </a:sp3d>
        </c:spPr>
      </c:pivotFmt>
      <c:pivotFmt>
        <c:idx val="23"/>
        <c:spPr>
          <a:solidFill>
            <a:schemeClr val="accent1"/>
          </a:solidFill>
          <a:ln w="25400">
            <a:solidFill>
              <a:schemeClr val="lt1"/>
            </a:solidFill>
          </a:ln>
          <a:effectLst/>
          <a:sp3d contourW="25400">
            <a:contourClr>
              <a:schemeClr val="lt1"/>
            </a:contourClr>
          </a:sp3d>
        </c:spPr>
      </c:pivotFmt>
      <c:pivotFmt>
        <c:idx val="24"/>
        <c:spPr>
          <a:solidFill>
            <a:schemeClr val="accent1"/>
          </a:solidFill>
          <a:ln w="25400">
            <a:solidFill>
              <a:schemeClr val="lt1"/>
            </a:solidFill>
          </a:ln>
          <a:effectLst/>
          <a:sp3d contourW="25400">
            <a:contourClr>
              <a:schemeClr val="lt1"/>
            </a:contourClr>
          </a:sp3d>
        </c:spPr>
      </c:pivotFmt>
      <c:pivotFmt>
        <c:idx val="25"/>
        <c:spPr>
          <a:solidFill>
            <a:schemeClr val="accent1"/>
          </a:solidFill>
          <a:ln w="25400">
            <a:solidFill>
              <a:schemeClr val="lt1"/>
            </a:solidFill>
          </a:ln>
          <a:effectLst/>
          <a:sp3d contourW="25400">
            <a:contourClr>
              <a:schemeClr val="lt1"/>
            </a:contourClr>
          </a:sp3d>
        </c:spPr>
      </c:pivotFmt>
      <c:pivotFmt>
        <c:idx val="26"/>
        <c:spPr>
          <a:solidFill>
            <a:schemeClr val="accent1"/>
          </a:solidFill>
          <a:ln w="25400">
            <a:solidFill>
              <a:schemeClr val="lt1"/>
            </a:solidFill>
          </a:ln>
          <a:effectLst/>
          <a:sp3d contourW="25400">
            <a:contourClr>
              <a:schemeClr val="lt1"/>
            </a:contourClr>
          </a:sp3d>
        </c:spPr>
      </c:pivotFmt>
    </c:pivotFmts>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Sheet1!$B$3</c:f>
              <c:strCache>
                <c:ptCount val="1"/>
                <c:pt idx="0">
                  <c:v>Total</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FD03-4F5C-8D45-61FF27295E42}"/>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FD03-4F5C-8D45-61FF27295E42}"/>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FD03-4F5C-8D45-61FF27295E42}"/>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FD03-4F5C-8D45-61FF27295E42}"/>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FD03-4F5C-8D45-61FF27295E42}"/>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FD03-4F5C-8D45-61FF27295E42}"/>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FD03-4F5C-8D45-61FF27295E42}"/>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FD03-4F5C-8D45-61FF27295E42}"/>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FD03-4F5C-8D45-61FF27295E42}"/>
              </c:ext>
            </c:extLst>
          </c:dPt>
          <c:dPt>
            <c:idx val="9"/>
            <c:bubble3D val="0"/>
            <c:spPr>
              <a:solidFill>
                <a:schemeClr val="accent4">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3-FD03-4F5C-8D45-61FF27295E42}"/>
              </c:ext>
            </c:extLst>
          </c:dPt>
          <c:dPt>
            <c:idx val="10"/>
            <c:bubble3D val="0"/>
            <c:spPr>
              <a:solidFill>
                <a:schemeClr val="accent5">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5-FD03-4F5C-8D45-61FF27295E42}"/>
              </c:ext>
            </c:extLst>
          </c:dPt>
          <c:dPt>
            <c:idx val="11"/>
            <c:bubble3D val="0"/>
            <c:spPr>
              <a:solidFill>
                <a:schemeClr val="accent6">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7-FD03-4F5C-8D45-61FF27295E4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Sheet1!$A$4:$A$16</c:f>
              <c:strCache>
                <c:ptCount val="12"/>
                <c:pt idx="0">
                  <c:v>Asian or Asian British: Any other Asian background</c:v>
                </c:pt>
                <c:pt idx="1">
                  <c:v>Asian or Asian British: Bangladeshi</c:v>
                </c:pt>
                <c:pt idx="2">
                  <c:v>Asian or Asian British: Indian</c:v>
                </c:pt>
                <c:pt idx="3">
                  <c:v>Asian or Asian British: Pakistani</c:v>
                </c:pt>
                <c:pt idx="4">
                  <c:v>Black or Black British: African</c:v>
                </c:pt>
                <c:pt idx="5">
                  <c:v>Black or Black British: Any other Black background</c:v>
                </c:pt>
                <c:pt idx="6">
                  <c:v>Mixed: Any other mixed background</c:v>
                </c:pt>
                <c:pt idx="7">
                  <c:v>Not known</c:v>
                </c:pt>
                <c:pt idx="8">
                  <c:v>Not stated</c:v>
                </c:pt>
                <c:pt idx="9">
                  <c:v>Other Ethnic Groups: Any other ethnic group</c:v>
                </c:pt>
                <c:pt idx="10">
                  <c:v>White: Any other White background</c:v>
                </c:pt>
                <c:pt idx="11">
                  <c:v>White: British</c:v>
                </c:pt>
              </c:strCache>
            </c:strRef>
          </c:cat>
          <c:val>
            <c:numRef>
              <c:f>Sheet1!$B$4:$B$16</c:f>
              <c:numCache>
                <c:formatCode>General</c:formatCode>
                <c:ptCount val="12"/>
                <c:pt idx="0">
                  <c:v>3</c:v>
                </c:pt>
                <c:pt idx="1">
                  <c:v>2</c:v>
                </c:pt>
                <c:pt idx="2">
                  <c:v>1</c:v>
                </c:pt>
                <c:pt idx="3">
                  <c:v>1</c:v>
                </c:pt>
                <c:pt idx="4">
                  <c:v>3</c:v>
                </c:pt>
                <c:pt idx="5">
                  <c:v>1</c:v>
                </c:pt>
                <c:pt idx="6">
                  <c:v>2</c:v>
                </c:pt>
                <c:pt idx="7">
                  <c:v>2</c:v>
                </c:pt>
                <c:pt idx="8">
                  <c:v>3</c:v>
                </c:pt>
                <c:pt idx="9">
                  <c:v>1</c:v>
                </c:pt>
                <c:pt idx="10">
                  <c:v>3</c:v>
                </c:pt>
                <c:pt idx="11">
                  <c:v>53</c:v>
                </c:pt>
              </c:numCache>
            </c:numRef>
          </c:val>
          <c:extLst>
            <c:ext xmlns:c16="http://schemas.microsoft.com/office/drawing/2014/chart" uri="{C3380CC4-5D6E-409C-BE32-E72D297353CC}">
              <c16:uniqueId val="{00000018-FD03-4F5C-8D45-61FF27295E42}"/>
            </c:ext>
          </c:extLst>
        </c:ser>
        <c:dLbls>
          <c:dLblPos val="bestFit"/>
          <c:showLegendKey val="0"/>
          <c:showVal val="1"/>
          <c:showCatName val="0"/>
          <c:showSerName val="0"/>
          <c:showPercent val="0"/>
          <c:showBubbleSize val="0"/>
          <c:showLeaderLines val="1"/>
        </c:dLbls>
      </c:pie3D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[admissions-2024-06-27T1105.xlsx]Sheet1!PivotTable21</c:name>
    <c:fmtId val="10"/>
  </c:pivotSource>
  <c:chart>
    <c:autoTitleDeleted val="1"/>
    <c:pivotFmts>
      <c:pivotFmt>
        <c:idx val="0"/>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5400">
            <a:solidFill>
              <a:schemeClr val="lt1"/>
            </a:solidFill>
          </a:ln>
          <a:effectLst/>
          <a:sp3d contourW="25400">
            <a:contourClr>
              <a:schemeClr val="lt1"/>
            </a:contourClr>
          </a:sp3d>
        </c:spPr>
      </c:pivotFmt>
      <c:pivotFmt>
        <c:idx val="4"/>
        <c:spPr>
          <a:solidFill>
            <a:schemeClr val="accent1"/>
          </a:solidFill>
          <a:ln w="25400">
            <a:solidFill>
              <a:schemeClr val="lt1"/>
            </a:solidFill>
          </a:ln>
          <a:effectLst/>
          <a:sp3d contourW="25400">
            <a:contourClr>
              <a:schemeClr val="lt1"/>
            </a:contourClr>
          </a:sp3d>
        </c:spPr>
      </c:pivotFmt>
      <c:pivotFmt>
        <c:idx val="5"/>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w="25400">
            <a:solidFill>
              <a:schemeClr val="lt1"/>
            </a:solidFill>
          </a:ln>
          <a:effectLst/>
          <a:sp3d contourW="25400">
            <a:contourClr>
              <a:schemeClr val="lt1"/>
            </a:contourClr>
          </a:sp3d>
        </c:spPr>
      </c:pivotFmt>
      <c:pivotFmt>
        <c:idx val="7"/>
        <c:spPr>
          <a:solidFill>
            <a:schemeClr val="accent1"/>
          </a:solidFill>
          <a:ln w="25400">
            <a:solidFill>
              <a:schemeClr val="lt1"/>
            </a:solidFill>
          </a:ln>
          <a:effectLst/>
          <a:sp3d contourW="25400">
            <a:contourClr>
              <a:schemeClr val="lt1"/>
            </a:contourClr>
          </a:sp3d>
        </c:spPr>
      </c:pivotFmt>
    </c:pivotFmts>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3798056611744821E-2"/>
          <c:y val="0.15186253212441564"/>
          <c:w val="0.6038526236184989"/>
          <c:h val="0.80644184591589008"/>
        </c:manualLayout>
      </c:layout>
      <c:pie3DChart>
        <c:varyColors val="1"/>
        <c:ser>
          <c:idx val="0"/>
          <c:order val="0"/>
          <c:tx>
            <c:strRef>
              <c:f>Sheet1!$B$3</c:f>
              <c:strCache>
                <c:ptCount val="1"/>
                <c:pt idx="0">
                  <c:v>Total</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5C2D-4B70-98D0-448BA1AC440E}"/>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5C2D-4B70-98D0-448BA1AC440E}"/>
              </c:ext>
            </c:extLst>
          </c:dPt>
          <c:cat>
            <c:strRef>
              <c:f>Sheet1!$A$4:$A$6</c:f>
              <c:strCache>
                <c:ptCount val="2"/>
                <c:pt idx="0">
                  <c:v>Female (including trans woman)</c:v>
                </c:pt>
                <c:pt idx="1">
                  <c:v>Male (including trans man)</c:v>
                </c:pt>
              </c:strCache>
            </c:strRef>
          </c:cat>
          <c:val>
            <c:numRef>
              <c:f>Sheet1!$B$4:$B$6</c:f>
              <c:numCache>
                <c:formatCode>General</c:formatCode>
                <c:ptCount val="2"/>
                <c:pt idx="0">
                  <c:v>27</c:v>
                </c:pt>
                <c:pt idx="1">
                  <c:v>48</c:v>
                </c:pt>
              </c:numCache>
            </c:numRef>
          </c:val>
          <c:extLst>
            <c:ext xmlns:c16="http://schemas.microsoft.com/office/drawing/2014/chart" uri="{C3380CC4-5D6E-409C-BE32-E72D297353CC}">
              <c16:uniqueId val="{00000004-5C2D-4B70-98D0-448BA1AC440E}"/>
            </c:ext>
          </c:extLst>
        </c:ser>
        <c:dLbls>
          <c:showLegendKey val="0"/>
          <c:showVal val="0"/>
          <c:showCatName val="0"/>
          <c:showSerName val="0"/>
          <c:showPercent val="0"/>
          <c:showBubbleSize val="0"/>
          <c:showLeaderLines val="1"/>
        </c:dLbls>
      </c:pie3D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[admissions-2024-06-27T1105.xlsx]Sheet1!PivotTable21</c:name>
    <c:fmtId val="13"/>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Count</a:t>
            </a:r>
            <a:r>
              <a:rPr lang="en-GB" baseline="0" dirty="0"/>
              <a:t> of MHA Section</a:t>
            </a:r>
            <a:endParaRPr lang="en-GB"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25400">
            <a:solidFill>
              <a:schemeClr val="lt1"/>
            </a:solidFill>
          </a:ln>
          <a:effectLst/>
          <a:sp3d contourW="25400">
            <a:contourClr>
              <a:schemeClr val="lt1"/>
            </a:contourClr>
          </a:sp3d>
        </c:spPr>
      </c:pivotFmt>
      <c:pivotFmt>
        <c:idx val="5"/>
        <c:spPr>
          <a:solidFill>
            <a:schemeClr val="accent1"/>
          </a:solidFill>
          <a:ln w="25400">
            <a:solidFill>
              <a:schemeClr val="lt1"/>
            </a:solidFill>
          </a:ln>
          <a:effectLst/>
          <a:sp3d contourW="25400">
            <a:contourClr>
              <a:schemeClr val="lt1"/>
            </a:contourClr>
          </a:sp3d>
        </c:spPr>
      </c:pivotFmt>
      <c:pivotFmt>
        <c:idx val="6"/>
        <c:spPr>
          <a:solidFill>
            <a:schemeClr val="accent1"/>
          </a:solidFill>
          <a:ln w="25400">
            <a:solidFill>
              <a:schemeClr val="lt1"/>
            </a:solidFill>
          </a:ln>
          <a:effectLst/>
          <a:sp3d contourW="25400">
            <a:contourClr>
              <a:schemeClr val="lt1"/>
            </a:contourClr>
          </a:sp3d>
        </c:spPr>
      </c:pivotFmt>
      <c:pivotFmt>
        <c:idx val="7"/>
        <c:spPr>
          <a:solidFill>
            <a:schemeClr val="accent1"/>
          </a:solidFill>
          <a:ln w="25400">
            <a:solidFill>
              <a:schemeClr val="lt1"/>
            </a:solidFill>
          </a:ln>
          <a:effectLst/>
          <a:sp3d contourW="25400">
            <a:contourClr>
              <a:schemeClr val="lt1"/>
            </a:contourClr>
          </a:sp3d>
        </c:spPr>
      </c:pivotFmt>
      <c:pivotFmt>
        <c:idx val="8"/>
        <c:spPr>
          <a:solidFill>
            <a:schemeClr val="accent1"/>
          </a:solidFill>
          <a:ln w="25400">
            <a:solidFill>
              <a:schemeClr val="lt1"/>
            </a:solidFill>
          </a:ln>
          <a:effectLst/>
          <a:sp3d contourW="25400">
            <a:contourClr>
              <a:schemeClr val="lt1"/>
            </a:contourClr>
          </a:sp3d>
        </c:spPr>
      </c:pivotFmt>
      <c:pivotFmt>
        <c:idx val="9"/>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w="25400">
            <a:solidFill>
              <a:schemeClr val="lt1"/>
            </a:solidFill>
          </a:ln>
          <a:effectLst/>
          <a:sp3d contourW="25400">
            <a:contourClr>
              <a:schemeClr val="lt1"/>
            </a:contourClr>
          </a:sp3d>
        </c:spPr>
      </c:pivotFmt>
      <c:pivotFmt>
        <c:idx val="11"/>
        <c:spPr>
          <a:solidFill>
            <a:schemeClr val="accent1"/>
          </a:solidFill>
          <a:ln w="25400">
            <a:solidFill>
              <a:schemeClr val="lt1"/>
            </a:solidFill>
          </a:ln>
          <a:effectLst/>
          <a:sp3d contourW="25400">
            <a:contourClr>
              <a:schemeClr val="lt1"/>
            </a:contourClr>
          </a:sp3d>
        </c:spPr>
      </c:pivotFmt>
      <c:pivotFmt>
        <c:idx val="12"/>
        <c:spPr>
          <a:solidFill>
            <a:schemeClr val="accent1"/>
          </a:solidFill>
          <a:ln w="25400">
            <a:solidFill>
              <a:schemeClr val="lt1"/>
            </a:solidFill>
          </a:ln>
          <a:effectLst/>
          <a:sp3d contourW="25400">
            <a:contourClr>
              <a:schemeClr val="lt1"/>
            </a:contourClr>
          </a:sp3d>
        </c:spPr>
      </c:pivotFmt>
      <c:pivotFmt>
        <c:idx val="13"/>
        <c:spPr>
          <a:solidFill>
            <a:schemeClr val="accent1"/>
          </a:solidFill>
          <a:ln w="25400">
            <a:solidFill>
              <a:schemeClr val="lt1"/>
            </a:solidFill>
          </a:ln>
          <a:effectLst/>
          <a:sp3d contourW="25400">
            <a:contourClr>
              <a:schemeClr val="lt1"/>
            </a:contourClr>
          </a:sp3d>
        </c:spPr>
      </c:pivotFmt>
      <c:pivotFmt>
        <c:idx val="14"/>
        <c:spPr>
          <a:solidFill>
            <a:schemeClr val="accent1"/>
          </a:solidFill>
          <a:ln w="25400">
            <a:solidFill>
              <a:schemeClr val="lt1"/>
            </a:solidFill>
          </a:ln>
          <a:effectLst/>
          <a:sp3d contourW="25400">
            <a:contourClr>
              <a:schemeClr val="lt1"/>
            </a:contourClr>
          </a:sp3d>
        </c:spPr>
      </c:pivotFmt>
    </c:pivotFmts>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3798056611744821E-2"/>
          <c:y val="0.15186253212441564"/>
          <c:w val="0.6038526236184989"/>
          <c:h val="0.80644184591589008"/>
        </c:manualLayout>
      </c:layout>
      <c:pie3DChart>
        <c:varyColors val="1"/>
        <c:ser>
          <c:idx val="0"/>
          <c:order val="0"/>
          <c:tx>
            <c:strRef>
              <c:f>Sheet1!$B$3</c:f>
              <c:strCache>
                <c:ptCount val="1"/>
                <c:pt idx="0">
                  <c:v>Total</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7419-45D1-BDE3-CE54D84E8C5C}"/>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7419-45D1-BDE3-CE54D84E8C5C}"/>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7419-45D1-BDE3-CE54D84E8C5C}"/>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7419-45D1-BDE3-CE54D84E8C5C}"/>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7419-45D1-BDE3-CE54D84E8C5C}"/>
              </c:ext>
            </c:extLst>
          </c:dPt>
          <c:cat>
            <c:strRef>
              <c:f>Sheet1!$A$4:$A$9</c:f>
              <c:strCache>
                <c:ptCount val="5"/>
                <c:pt idx="0">
                  <c:v>Informal</c:v>
                </c:pt>
                <c:pt idx="1">
                  <c:v>Not Applicable</c:v>
                </c:pt>
                <c:pt idx="2">
                  <c:v>Other acts</c:v>
                </c:pt>
                <c:pt idx="3">
                  <c:v>Section 2</c:v>
                </c:pt>
                <c:pt idx="4">
                  <c:v>Section 3</c:v>
                </c:pt>
              </c:strCache>
            </c:strRef>
          </c:cat>
          <c:val>
            <c:numRef>
              <c:f>Sheet1!$B$4:$B$9</c:f>
              <c:numCache>
                <c:formatCode>General</c:formatCode>
                <c:ptCount val="5"/>
                <c:pt idx="0">
                  <c:v>18</c:v>
                </c:pt>
                <c:pt idx="1">
                  <c:v>1</c:v>
                </c:pt>
                <c:pt idx="2">
                  <c:v>1</c:v>
                </c:pt>
                <c:pt idx="3">
                  <c:v>19</c:v>
                </c:pt>
                <c:pt idx="4">
                  <c:v>36</c:v>
                </c:pt>
              </c:numCache>
            </c:numRef>
          </c:val>
          <c:extLst>
            <c:ext xmlns:c16="http://schemas.microsoft.com/office/drawing/2014/chart" uri="{C3380CC4-5D6E-409C-BE32-E72D297353CC}">
              <c16:uniqueId val="{0000000A-7419-45D1-BDE3-CE54D84E8C5C}"/>
            </c:ext>
          </c:extLst>
        </c:ser>
        <c:dLbls>
          <c:showLegendKey val="0"/>
          <c:showVal val="0"/>
          <c:showCatName val="0"/>
          <c:showSerName val="0"/>
          <c:showPercent val="0"/>
          <c:showBubbleSize val="0"/>
          <c:showLeaderLines val="1"/>
        </c:dLbls>
      </c:pie3D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[admissions-2024-06-27T1105.xlsx]Sheet1!PivotTable21</c:name>
    <c:fmtId val="17"/>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Count</a:t>
            </a:r>
            <a:r>
              <a:rPr lang="en-GB" baseline="0" dirty="0"/>
              <a:t> of Looked after Child</a:t>
            </a:r>
            <a:endParaRPr lang="en-GB"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25400">
            <a:solidFill>
              <a:schemeClr val="lt1"/>
            </a:solidFill>
          </a:ln>
          <a:effectLst/>
          <a:sp3d contourW="25400">
            <a:contourClr>
              <a:schemeClr val="lt1"/>
            </a:contourClr>
          </a:sp3d>
        </c:spPr>
      </c:pivotFmt>
      <c:pivotFmt>
        <c:idx val="6"/>
        <c:spPr>
          <a:solidFill>
            <a:schemeClr val="accent1"/>
          </a:solidFill>
          <a:ln w="25400">
            <a:solidFill>
              <a:schemeClr val="lt1"/>
            </a:solidFill>
          </a:ln>
          <a:effectLst/>
          <a:sp3d contourW="25400">
            <a:contourClr>
              <a:schemeClr val="lt1"/>
            </a:contourClr>
          </a:sp3d>
        </c:spPr>
      </c:pivotFmt>
      <c:pivotFmt>
        <c:idx val="7"/>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w="25400">
            <a:solidFill>
              <a:schemeClr val="lt1"/>
            </a:solidFill>
          </a:ln>
          <a:effectLst/>
          <a:sp3d contourW="25400">
            <a:contourClr>
              <a:schemeClr val="lt1"/>
            </a:contourClr>
          </a:sp3d>
        </c:spPr>
      </c:pivotFmt>
      <c:pivotFmt>
        <c:idx val="9"/>
        <c:spPr>
          <a:solidFill>
            <a:schemeClr val="accent1"/>
          </a:solidFill>
          <a:ln w="25400">
            <a:solidFill>
              <a:schemeClr val="lt1"/>
            </a:solidFill>
          </a:ln>
          <a:effectLst/>
          <a:sp3d contourW="25400">
            <a:contourClr>
              <a:schemeClr val="lt1"/>
            </a:contourClr>
          </a:sp3d>
        </c:spPr>
      </c:pivotFmt>
    </c:pivotFmts>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3798056611744821E-2"/>
          <c:y val="0.15186253212441564"/>
          <c:w val="0.6038526236184989"/>
          <c:h val="0.80644184591589008"/>
        </c:manualLayout>
      </c:layout>
      <c:pie3DChart>
        <c:varyColors val="1"/>
        <c:ser>
          <c:idx val="0"/>
          <c:order val="0"/>
          <c:tx>
            <c:strRef>
              <c:f>Sheet1!$B$3</c:f>
              <c:strCache>
                <c:ptCount val="1"/>
                <c:pt idx="0">
                  <c:v>Total</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D2F2-4577-B5A1-BCA82C92783F}"/>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D2F2-4577-B5A1-BCA82C92783F}"/>
              </c:ext>
            </c:extLst>
          </c:dPt>
          <c:cat>
            <c:strRef>
              <c:f>Sheet1!$A$4:$A$6</c:f>
              <c:strCache>
                <c:ptCount val="2"/>
                <c:pt idx="0">
                  <c:v>No</c:v>
                </c:pt>
                <c:pt idx="1">
                  <c:v>Yes</c:v>
                </c:pt>
              </c:strCache>
            </c:strRef>
          </c:cat>
          <c:val>
            <c:numRef>
              <c:f>Sheet1!$B$4:$B$6</c:f>
              <c:numCache>
                <c:formatCode>General</c:formatCode>
                <c:ptCount val="2"/>
                <c:pt idx="0">
                  <c:v>67</c:v>
                </c:pt>
                <c:pt idx="1">
                  <c:v>8</c:v>
                </c:pt>
              </c:numCache>
            </c:numRef>
          </c:val>
          <c:extLst>
            <c:ext xmlns:c16="http://schemas.microsoft.com/office/drawing/2014/chart" uri="{C3380CC4-5D6E-409C-BE32-E72D297353CC}">
              <c16:uniqueId val="{00000004-D2F2-4577-B5A1-BCA82C92783F}"/>
            </c:ext>
          </c:extLst>
        </c:ser>
        <c:dLbls>
          <c:showLegendKey val="0"/>
          <c:showVal val="0"/>
          <c:showCatName val="0"/>
          <c:showSerName val="0"/>
          <c:showPercent val="0"/>
          <c:showBubbleSize val="0"/>
          <c:showLeaderLines val="1"/>
        </c:dLbls>
      </c:pie3D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[admissions-2024-06-27T1105.xlsx]Sheet1!PivotTable21</c:name>
    <c:fmtId val="24"/>
  </c:pivotSource>
  <c:chart>
    <c:autoTitleDeleted val="1"/>
    <c:pivotFmts>
      <c:pivotFmt>
        <c:idx val="0"/>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w="25400">
            <a:solidFill>
              <a:schemeClr val="lt1"/>
            </a:solidFill>
          </a:ln>
          <a:effectLst/>
          <a:sp3d contourW="25400">
            <a:contourClr>
              <a:schemeClr val="lt1"/>
            </a:contourClr>
          </a:sp3d>
        </c:spPr>
      </c:pivotFmt>
      <c:pivotFmt>
        <c:idx val="8"/>
        <c:spPr>
          <a:solidFill>
            <a:schemeClr val="accent1"/>
          </a:solidFill>
          <a:ln w="25400">
            <a:solidFill>
              <a:schemeClr val="lt1"/>
            </a:solidFill>
          </a:ln>
          <a:effectLst/>
          <a:sp3d contourW="25400">
            <a:contourClr>
              <a:schemeClr val="lt1"/>
            </a:contourClr>
          </a:sp3d>
        </c:spPr>
      </c:pivotFmt>
      <c:pivotFmt>
        <c:idx val="9"/>
        <c:spPr>
          <a:solidFill>
            <a:schemeClr val="accent1"/>
          </a:solidFill>
          <a:ln w="25400">
            <a:solidFill>
              <a:schemeClr val="lt1"/>
            </a:solidFill>
          </a:ln>
          <a:effectLst/>
          <a:sp3d contourW="25400">
            <a:contourClr>
              <a:schemeClr val="lt1"/>
            </a:contourClr>
          </a:sp3d>
        </c:spPr>
      </c:pivotFmt>
      <c:pivotFmt>
        <c:idx val="10"/>
        <c:spPr>
          <a:solidFill>
            <a:schemeClr val="accent1"/>
          </a:solidFill>
          <a:ln w="25400">
            <a:solidFill>
              <a:schemeClr val="lt1"/>
            </a:solidFill>
          </a:ln>
          <a:effectLst/>
          <a:sp3d contourW="25400">
            <a:contourClr>
              <a:schemeClr val="lt1"/>
            </a:contourClr>
          </a:sp3d>
        </c:spPr>
      </c:pivotFmt>
      <c:pivotFmt>
        <c:idx val="11"/>
        <c:spPr>
          <a:solidFill>
            <a:schemeClr val="accent1"/>
          </a:solidFill>
          <a:ln w="25400">
            <a:solidFill>
              <a:schemeClr val="lt1"/>
            </a:solidFill>
          </a:ln>
          <a:effectLst/>
          <a:sp3d contourW="25400">
            <a:contourClr>
              <a:schemeClr val="lt1"/>
            </a:contourClr>
          </a:sp3d>
        </c:spPr>
      </c:pivotFmt>
      <c:pivotFmt>
        <c:idx val="12"/>
        <c:spPr>
          <a:solidFill>
            <a:schemeClr val="accent1"/>
          </a:solidFill>
          <a:ln w="25400">
            <a:solidFill>
              <a:schemeClr val="lt1"/>
            </a:solidFill>
          </a:ln>
          <a:effectLst/>
          <a:sp3d contourW="25400">
            <a:contourClr>
              <a:schemeClr val="lt1"/>
            </a:contourClr>
          </a:sp3d>
        </c:spPr>
      </c:pivotFmt>
      <c:pivotFmt>
        <c:idx val="13"/>
        <c:spPr>
          <a:solidFill>
            <a:schemeClr val="accent1"/>
          </a:solidFill>
          <a:ln w="25400">
            <a:solidFill>
              <a:schemeClr val="lt1"/>
            </a:solidFill>
          </a:ln>
          <a:effectLst/>
          <a:sp3d contourW="25400">
            <a:contourClr>
              <a:schemeClr val="lt1"/>
            </a:contourClr>
          </a:sp3d>
        </c:spPr>
      </c:pivotFmt>
      <c:pivotFmt>
        <c:idx val="14"/>
        <c:spPr>
          <a:solidFill>
            <a:schemeClr val="accent1"/>
          </a:solidFill>
          <a:ln w="25400">
            <a:solidFill>
              <a:schemeClr val="lt1"/>
            </a:solidFill>
          </a:ln>
          <a:effectLst/>
          <a:sp3d contourW="25400">
            <a:contourClr>
              <a:schemeClr val="lt1"/>
            </a:contourClr>
          </a:sp3d>
        </c:spPr>
      </c:pivotFmt>
      <c:pivotFmt>
        <c:idx val="15"/>
        <c:spPr>
          <a:solidFill>
            <a:schemeClr val="accent1"/>
          </a:solidFill>
          <a:ln w="25400">
            <a:solidFill>
              <a:schemeClr val="lt1"/>
            </a:solidFill>
          </a:ln>
          <a:effectLst/>
          <a:sp3d contourW="25400">
            <a:contourClr>
              <a:schemeClr val="lt1"/>
            </a:contourClr>
          </a:sp3d>
        </c:spPr>
      </c:pivotFmt>
      <c:pivotFmt>
        <c:idx val="16"/>
        <c:spPr>
          <a:solidFill>
            <a:schemeClr val="accent1"/>
          </a:solidFill>
          <a:ln w="25400">
            <a:solidFill>
              <a:schemeClr val="lt1"/>
            </a:solidFill>
          </a:ln>
          <a:effectLst/>
          <a:sp3d contourW="25400">
            <a:contourClr>
              <a:schemeClr val="lt1"/>
            </a:contourClr>
          </a:sp3d>
        </c:spPr>
      </c:pivotFmt>
      <c:pivotFmt>
        <c:idx val="17"/>
        <c:spPr>
          <a:solidFill>
            <a:schemeClr val="accent1"/>
          </a:solidFill>
          <a:ln w="25400">
            <a:solidFill>
              <a:schemeClr val="lt1"/>
            </a:solidFill>
          </a:ln>
          <a:effectLst/>
          <a:sp3d contourW="25400">
            <a:contourClr>
              <a:schemeClr val="lt1"/>
            </a:contourClr>
          </a:sp3d>
        </c:spPr>
      </c:pivotFmt>
      <c:pivotFmt>
        <c:idx val="18"/>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chemeClr val="accent1"/>
          </a:solidFill>
          <a:ln w="25400">
            <a:solidFill>
              <a:schemeClr val="lt1"/>
            </a:solidFill>
          </a:ln>
          <a:effectLst/>
          <a:sp3d contourW="25400">
            <a:contourClr>
              <a:schemeClr val="lt1"/>
            </a:contourClr>
          </a:sp3d>
        </c:spPr>
      </c:pivotFmt>
      <c:pivotFmt>
        <c:idx val="20"/>
        <c:spPr>
          <a:solidFill>
            <a:schemeClr val="accent1"/>
          </a:solidFill>
          <a:ln w="25400">
            <a:solidFill>
              <a:schemeClr val="lt1"/>
            </a:solidFill>
          </a:ln>
          <a:effectLst/>
          <a:sp3d contourW="25400">
            <a:contourClr>
              <a:schemeClr val="lt1"/>
            </a:contourClr>
          </a:sp3d>
        </c:spPr>
      </c:pivotFmt>
      <c:pivotFmt>
        <c:idx val="21"/>
        <c:spPr>
          <a:solidFill>
            <a:schemeClr val="accent1"/>
          </a:solidFill>
          <a:ln w="25400">
            <a:solidFill>
              <a:schemeClr val="lt1"/>
            </a:solidFill>
          </a:ln>
          <a:effectLst/>
          <a:sp3d contourW="25400">
            <a:contourClr>
              <a:schemeClr val="lt1"/>
            </a:contourClr>
          </a:sp3d>
        </c:spPr>
      </c:pivotFmt>
      <c:pivotFmt>
        <c:idx val="22"/>
        <c:spPr>
          <a:solidFill>
            <a:schemeClr val="accent1"/>
          </a:solidFill>
          <a:ln w="25400">
            <a:solidFill>
              <a:schemeClr val="lt1"/>
            </a:solidFill>
          </a:ln>
          <a:effectLst/>
          <a:sp3d contourW="25400">
            <a:contourClr>
              <a:schemeClr val="lt1"/>
            </a:contourClr>
          </a:sp3d>
        </c:spPr>
      </c:pivotFmt>
      <c:pivotFmt>
        <c:idx val="23"/>
        <c:spPr>
          <a:solidFill>
            <a:schemeClr val="accent1"/>
          </a:solidFill>
          <a:ln w="25400">
            <a:solidFill>
              <a:schemeClr val="lt1"/>
            </a:solidFill>
          </a:ln>
          <a:effectLst/>
          <a:sp3d contourW="25400">
            <a:contourClr>
              <a:schemeClr val="lt1"/>
            </a:contourClr>
          </a:sp3d>
        </c:spPr>
      </c:pivotFmt>
      <c:pivotFmt>
        <c:idx val="24"/>
        <c:spPr>
          <a:solidFill>
            <a:schemeClr val="accent1"/>
          </a:solidFill>
          <a:ln w="25400">
            <a:solidFill>
              <a:schemeClr val="lt1"/>
            </a:solidFill>
          </a:ln>
          <a:effectLst/>
          <a:sp3d contourW="25400">
            <a:contourClr>
              <a:schemeClr val="lt1"/>
            </a:contourClr>
          </a:sp3d>
        </c:spPr>
      </c:pivotFmt>
      <c:pivotFmt>
        <c:idx val="25"/>
        <c:spPr>
          <a:solidFill>
            <a:schemeClr val="accent1"/>
          </a:solidFill>
          <a:ln w="25400">
            <a:solidFill>
              <a:schemeClr val="lt1"/>
            </a:solidFill>
          </a:ln>
          <a:effectLst/>
          <a:sp3d contourW="25400">
            <a:contourClr>
              <a:schemeClr val="lt1"/>
            </a:contourClr>
          </a:sp3d>
        </c:spPr>
      </c:pivotFmt>
      <c:pivotFmt>
        <c:idx val="26"/>
        <c:spPr>
          <a:solidFill>
            <a:schemeClr val="accent1"/>
          </a:solidFill>
          <a:ln w="25400">
            <a:solidFill>
              <a:schemeClr val="lt1"/>
            </a:solidFill>
          </a:ln>
          <a:effectLst/>
          <a:sp3d contourW="25400">
            <a:contourClr>
              <a:schemeClr val="lt1"/>
            </a:contourClr>
          </a:sp3d>
        </c:spPr>
      </c:pivotFmt>
      <c:pivotFmt>
        <c:idx val="27"/>
        <c:spPr>
          <a:solidFill>
            <a:schemeClr val="accent1"/>
          </a:solidFill>
          <a:ln w="25400">
            <a:solidFill>
              <a:schemeClr val="lt1"/>
            </a:solidFill>
          </a:ln>
          <a:effectLst/>
          <a:sp3d contourW="25400">
            <a:contourClr>
              <a:schemeClr val="lt1"/>
            </a:contourClr>
          </a:sp3d>
        </c:spPr>
      </c:pivotFmt>
      <c:pivotFmt>
        <c:idx val="28"/>
        <c:spPr>
          <a:solidFill>
            <a:schemeClr val="accent1"/>
          </a:solidFill>
          <a:ln w="25400">
            <a:solidFill>
              <a:schemeClr val="lt1"/>
            </a:solidFill>
          </a:ln>
          <a:effectLst/>
          <a:sp3d contourW="25400">
            <a:contourClr>
              <a:schemeClr val="lt1"/>
            </a:contourClr>
          </a:sp3d>
        </c:spPr>
      </c:pivotFmt>
      <c:pivotFmt>
        <c:idx val="29"/>
        <c:spPr>
          <a:solidFill>
            <a:schemeClr val="accent1"/>
          </a:solidFill>
          <a:ln w="25400">
            <a:solidFill>
              <a:schemeClr val="lt1"/>
            </a:solidFill>
          </a:ln>
          <a:effectLst/>
          <a:sp3d contourW="25400">
            <a:contourClr>
              <a:schemeClr val="lt1"/>
            </a:contourClr>
          </a:sp3d>
        </c:spPr>
      </c:pivotFmt>
    </c:pivotFmts>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3798056611744821E-2"/>
          <c:y val="0.15186253212441564"/>
          <c:w val="0.6038526236184989"/>
          <c:h val="0.80644184591589008"/>
        </c:manualLayout>
      </c:layout>
      <c:pie3DChart>
        <c:varyColors val="1"/>
        <c:ser>
          <c:idx val="0"/>
          <c:order val="0"/>
          <c:tx>
            <c:strRef>
              <c:f>Sheet1!$B$3</c:f>
              <c:strCache>
                <c:ptCount val="1"/>
                <c:pt idx="0">
                  <c:v>Total</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A0B3-4093-951D-78C4036EC686}"/>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A0B3-4093-951D-78C4036EC686}"/>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A0B3-4093-951D-78C4036EC686}"/>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A0B3-4093-951D-78C4036EC686}"/>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A0B3-4093-951D-78C4036EC686}"/>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A0B3-4093-951D-78C4036EC686}"/>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A0B3-4093-951D-78C4036EC686}"/>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A0B3-4093-951D-78C4036EC686}"/>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A0B3-4093-951D-78C4036EC686}"/>
              </c:ext>
            </c:extLst>
          </c:dPt>
          <c:dPt>
            <c:idx val="9"/>
            <c:bubble3D val="0"/>
            <c:spPr>
              <a:solidFill>
                <a:schemeClr val="accent4">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3-A0B3-4093-951D-78C4036EC686}"/>
              </c:ext>
            </c:extLst>
          </c:dPt>
          <c:dPt>
            <c:idx val="10"/>
            <c:bubble3D val="0"/>
            <c:spPr>
              <a:solidFill>
                <a:schemeClr val="accent5">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5-A0B3-4093-951D-78C4036EC686}"/>
              </c:ext>
            </c:extLst>
          </c:dPt>
          <c:cat>
            <c:strRef>
              <c:f>Sheet1!$A$4:$A$15</c:f>
              <c:strCache>
                <c:ptCount val="11"/>
                <c:pt idx="0">
                  <c:v> ASC</c:v>
                </c:pt>
                <c:pt idx="1">
                  <c:v> ASC, EMBHV</c:v>
                </c:pt>
                <c:pt idx="2">
                  <c:v> ASC, LDINTDIS</c:v>
                </c:pt>
                <c:pt idx="3">
                  <c:v> ASC, LDINTDIS, LRNDIFF</c:v>
                </c:pt>
                <c:pt idx="4">
                  <c:v> ASC, LDINTDIS, MOBILITY, OTHER</c:v>
                </c:pt>
                <c:pt idx="5">
                  <c:v> ASC, LDINTDIS, OTHER</c:v>
                </c:pt>
                <c:pt idx="6">
                  <c:v> ASC, LRNDIFF</c:v>
                </c:pt>
                <c:pt idx="7">
                  <c:v> LDINTDIS</c:v>
                </c:pt>
                <c:pt idx="8">
                  <c:v> LRNDIFF</c:v>
                </c:pt>
                <c:pt idx="9">
                  <c:v> OTHER</c:v>
                </c:pt>
                <c:pt idx="10">
                  <c:v>(blank)</c:v>
                </c:pt>
              </c:strCache>
            </c:strRef>
          </c:cat>
          <c:val>
            <c:numRef>
              <c:f>Sheet1!$B$4:$B$15</c:f>
              <c:numCache>
                <c:formatCode>General</c:formatCode>
                <c:ptCount val="11"/>
                <c:pt idx="0">
                  <c:v>2</c:v>
                </c:pt>
                <c:pt idx="1">
                  <c:v>1</c:v>
                </c:pt>
                <c:pt idx="2">
                  <c:v>10</c:v>
                </c:pt>
                <c:pt idx="3">
                  <c:v>1</c:v>
                </c:pt>
                <c:pt idx="4">
                  <c:v>1</c:v>
                </c:pt>
                <c:pt idx="5">
                  <c:v>1</c:v>
                </c:pt>
                <c:pt idx="6">
                  <c:v>2</c:v>
                </c:pt>
                <c:pt idx="7">
                  <c:v>7</c:v>
                </c:pt>
                <c:pt idx="8">
                  <c:v>1</c:v>
                </c:pt>
                <c:pt idx="9">
                  <c:v>1</c:v>
                </c:pt>
              </c:numCache>
            </c:numRef>
          </c:val>
          <c:extLst>
            <c:ext xmlns:c16="http://schemas.microsoft.com/office/drawing/2014/chart" uri="{C3380CC4-5D6E-409C-BE32-E72D297353CC}">
              <c16:uniqueId val="{00000016-A0B3-4093-951D-78C4036EC686}"/>
            </c:ext>
          </c:extLst>
        </c:ser>
        <c:dLbls>
          <c:showLegendKey val="0"/>
          <c:showVal val="0"/>
          <c:showCatName val="0"/>
          <c:showSerName val="0"/>
          <c:showPercent val="0"/>
          <c:showBubbleSize val="0"/>
          <c:showLeaderLines val="1"/>
        </c:dLbls>
      </c:pie3D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[admissions-2024-06-27T1105.xlsx]Sheet1!PivotTable21</c:name>
    <c:fmtId val="27"/>
  </c:pivotSource>
  <c:chart>
    <c:autoTitleDeleted val="1"/>
    <c:pivotFmts>
      <c:pivotFmt>
        <c:idx val="0"/>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w="25400">
            <a:solidFill>
              <a:schemeClr val="lt1"/>
            </a:solidFill>
          </a:ln>
          <a:effectLst/>
          <a:sp3d contourW="25400">
            <a:contourClr>
              <a:schemeClr val="lt1"/>
            </a:contourClr>
          </a:sp3d>
        </c:spPr>
      </c:pivotFmt>
      <c:pivotFmt>
        <c:idx val="10"/>
        <c:spPr>
          <a:solidFill>
            <a:schemeClr val="accent1"/>
          </a:solidFill>
          <a:ln w="25400">
            <a:solidFill>
              <a:schemeClr val="lt1"/>
            </a:solidFill>
          </a:ln>
          <a:effectLst/>
          <a:sp3d contourW="25400">
            <a:contourClr>
              <a:schemeClr val="lt1"/>
            </a:contourClr>
          </a:sp3d>
        </c:spPr>
      </c:pivotFmt>
      <c:pivotFmt>
        <c:idx val="11"/>
        <c:spPr>
          <a:solidFill>
            <a:schemeClr val="accent1"/>
          </a:solidFill>
          <a:ln w="25400">
            <a:solidFill>
              <a:schemeClr val="lt1"/>
            </a:solidFill>
          </a:ln>
          <a:effectLst/>
          <a:sp3d contourW="25400">
            <a:contourClr>
              <a:schemeClr val="lt1"/>
            </a:contourClr>
          </a:sp3d>
        </c:spPr>
      </c:pivotFmt>
      <c:pivotFmt>
        <c:idx val="12"/>
        <c:spPr>
          <a:solidFill>
            <a:schemeClr val="accent1"/>
          </a:solidFill>
          <a:ln w="25400">
            <a:solidFill>
              <a:schemeClr val="lt1"/>
            </a:solidFill>
          </a:ln>
          <a:effectLst/>
          <a:sp3d contourW="25400">
            <a:contourClr>
              <a:schemeClr val="lt1"/>
            </a:contourClr>
          </a:sp3d>
        </c:spPr>
      </c:pivotFmt>
      <c:pivotFmt>
        <c:idx val="13"/>
        <c:spPr>
          <a:solidFill>
            <a:schemeClr val="accent1"/>
          </a:solidFill>
          <a:ln w="25400">
            <a:solidFill>
              <a:schemeClr val="lt1"/>
            </a:solidFill>
          </a:ln>
          <a:effectLst/>
          <a:sp3d contourW="25400">
            <a:contourClr>
              <a:schemeClr val="lt1"/>
            </a:contourClr>
          </a:sp3d>
        </c:spPr>
      </c:pivotFmt>
      <c:pivotFmt>
        <c:idx val="14"/>
        <c:spPr>
          <a:solidFill>
            <a:schemeClr val="accent1"/>
          </a:solidFill>
          <a:ln w="25400">
            <a:solidFill>
              <a:schemeClr val="lt1"/>
            </a:solidFill>
          </a:ln>
          <a:effectLst/>
          <a:sp3d contourW="25400">
            <a:contourClr>
              <a:schemeClr val="lt1"/>
            </a:contourClr>
          </a:sp3d>
        </c:spPr>
      </c:pivotFmt>
      <c:pivotFmt>
        <c:idx val="15"/>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1"/>
          </a:solidFill>
          <a:ln w="25400">
            <a:solidFill>
              <a:schemeClr val="lt1"/>
            </a:solidFill>
          </a:ln>
          <a:effectLst/>
          <a:sp3d contourW="25400">
            <a:contourClr>
              <a:schemeClr val="lt1"/>
            </a:contourClr>
          </a:sp3d>
        </c:spPr>
      </c:pivotFmt>
      <c:pivotFmt>
        <c:idx val="17"/>
        <c:spPr>
          <a:solidFill>
            <a:schemeClr val="accent1"/>
          </a:solidFill>
          <a:ln w="25400">
            <a:solidFill>
              <a:schemeClr val="lt1"/>
            </a:solidFill>
          </a:ln>
          <a:effectLst/>
          <a:sp3d contourW="25400">
            <a:contourClr>
              <a:schemeClr val="lt1"/>
            </a:contourClr>
          </a:sp3d>
        </c:spPr>
      </c:pivotFmt>
      <c:pivotFmt>
        <c:idx val="18"/>
        <c:spPr>
          <a:solidFill>
            <a:schemeClr val="accent1"/>
          </a:solidFill>
          <a:ln w="25400">
            <a:solidFill>
              <a:schemeClr val="lt1"/>
            </a:solidFill>
          </a:ln>
          <a:effectLst/>
          <a:sp3d contourW="25400">
            <a:contourClr>
              <a:schemeClr val="lt1"/>
            </a:contourClr>
          </a:sp3d>
        </c:spPr>
      </c:pivotFmt>
      <c:pivotFmt>
        <c:idx val="19"/>
        <c:spPr>
          <a:solidFill>
            <a:schemeClr val="accent1"/>
          </a:solidFill>
          <a:ln w="25400">
            <a:solidFill>
              <a:schemeClr val="lt1"/>
            </a:solidFill>
          </a:ln>
          <a:effectLst/>
          <a:sp3d contourW="25400">
            <a:contourClr>
              <a:schemeClr val="lt1"/>
            </a:contourClr>
          </a:sp3d>
        </c:spPr>
      </c:pivotFmt>
      <c:pivotFmt>
        <c:idx val="20"/>
        <c:spPr>
          <a:solidFill>
            <a:schemeClr val="accent1"/>
          </a:solidFill>
          <a:ln w="25400">
            <a:solidFill>
              <a:schemeClr val="lt1"/>
            </a:solidFill>
          </a:ln>
          <a:effectLst/>
          <a:sp3d contourW="25400">
            <a:contourClr>
              <a:schemeClr val="lt1"/>
            </a:contourClr>
          </a:sp3d>
        </c:spPr>
      </c:pivotFmt>
      <c:pivotFmt>
        <c:idx val="21"/>
        <c:spPr>
          <a:solidFill>
            <a:schemeClr val="accent1"/>
          </a:solidFill>
          <a:ln w="25400">
            <a:solidFill>
              <a:schemeClr val="lt1"/>
            </a:solidFill>
          </a:ln>
          <a:effectLst/>
          <a:sp3d contourW="25400">
            <a:contourClr>
              <a:schemeClr val="lt1"/>
            </a:contourClr>
          </a:sp3d>
        </c:spPr>
      </c:pivotFmt>
    </c:pivotFmts>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3798056611744821E-2"/>
          <c:y val="0.15186253212441564"/>
          <c:w val="0.6038526236184989"/>
          <c:h val="0.80644184591589008"/>
        </c:manualLayout>
      </c:layout>
      <c:pie3DChart>
        <c:varyColors val="1"/>
        <c:ser>
          <c:idx val="0"/>
          <c:order val="0"/>
          <c:tx>
            <c:strRef>
              <c:f>Sheet1!$B$3</c:f>
              <c:strCache>
                <c:ptCount val="1"/>
                <c:pt idx="0">
                  <c:v>Total</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E03C-4C48-914A-576E6774C699}"/>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E03C-4C48-914A-576E6774C699}"/>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E03C-4C48-914A-576E6774C699}"/>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E03C-4C48-914A-576E6774C699}"/>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E03C-4C48-914A-576E6774C699}"/>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E03C-4C48-914A-576E6774C699}"/>
              </c:ext>
            </c:extLst>
          </c:dPt>
          <c:cat>
            <c:strRef>
              <c:f>Sheet1!$A$4:$A$10</c:f>
              <c:strCache>
                <c:ptCount val="6"/>
                <c:pt idx="0">
                  <c:v>East of England</c:v>
                </c:pt>
                <c:pt idx="1">
                  <c:v>London</c:v>
                </c:pt>
                <c:pt idx="2">
                  <c:v>Midlands</c:v>
                </c:pt>
                <c:pt idx="3">
                  <c:v>North East and Yorkshire</c:v>
                </c:pt>
                <c:pt idx="4">
                  <c:v>North West</c:v>
                </c:pt>
                <c:pt idx="5">
                  <c:v>South East</c:v>
                </c:pt>
              </c:strCache>
            </c:strRef>
          </c:cat>
          <c:val>
            <c:numRef>
              <c:f>Sheet1!$B$4:$B$10</c:f>
              <c:numCache>
                <c:formatCode>General</c:formatCode>
                <c:ptCount val="6"/>
                <c:pt idx="0">
                  <c:v>2</c:v>
                </c:pt>
                <c:pt idx="1">
                  <c:v>10</c:v>
                </c:pt>
                <c:pt idx="2">
                  <c:v>13</c:v>
                </c:pt>
                <c:pt idx="3">
                  <c:v>45</c:v>
                </c:pt>
                <c:pt idx="4">
                  <c:v>4</c:v>
                </c:pt>
                <c:pt idx="5">
                  <c:v>1</c:v>
                </c:pt>
              </c:numCache>
            </c:numRef>
          </c:val>
          <c:extLst>
            <c:ext xmlns:c16="http://schemas.microsoft.com/office/drawing/2014/chart" uri="{C3380CC4-5D6E-409C-BE32-E72D297353CC}">
              <c16:uniqueId val="{0000000C-E03C-4C48-914A-576E6774C699}"/>
            </c:ext>
          </c:extLst>
        </c:ser>
        <c:dLbls>
          <c:showLegendKey val="0"/>
          <c:showVal val="0"/>
          <c:showCatName val="0"/>
          <c:showSerName val="0"/>
          <c:showPercent val="0"/>
          <c:showBubbleSize val="0"/>
          <c:showLeaderLines val="1"/>
        </c:dLbls>
      </c:pie3D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326416861208928"/>
          <c:y val="0.14217176292676051"/>
          <c:w val="0.22070784368034399"/>
          <c:h val="0.77189547958697546"/>
        </c:manualLayout>
      </c:layout>
      <c:doughnutChart>
        <c:varyColors val="1"/>
        <c:ser>
          <c:idx val="0"/>
          <c:order val="0"/>
          <c:dPt>
            <c:idx val="0"/>
            <c:bubble3D val="0"/>
            <c:spPr>
              <a:solidFill>
                <a:schemeClr val="tx2">
                  <a:lumMod val="50000"/>
                </a:schemeClr>
              </a:solidFill>
              <a:ln w="19050">
                <a:solidFill>
                  <a:schemeClr val="lt1"/>
                </a:solidFill>
              </a:ln>
              <a:effectLst/>
            </c:spPr>
            <c:extLst>
              <c:ext xmlns:c16="http://schemas.microsoft.com/office/drawing/2014/chart" uri="{C3380CC4-5D6E-409C-BE32-E72D297353CC}">
                <c16:uniqueId val="{00000001-E631-431D-937C-408932786856}"/>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E631-431D-937C-408932786856}"/>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E631-431D-937C-408932786856}"/>
              </c:ext>
            </c:extLst>
          </c:dPt>
          <c:dPt>
            <c:idx val="3"/>
            <c:bubble3D val="0"/>
            <c:spPr>
              <a:solidFill>
                <a:schemeClr val="bg2">
                  <a:lumMod val="40000"/>
                  <a:lumOff val="60000"/>
                </a:schemeClr>
              </a:solidFill>
              <a:ln w="19050">
                <a:solidFill>
                  <a:schemeClr val="lt1"/>
                </a:solidFill>
              </a:ln>
              <a:effectLst/>
            </c:spPr>
            <c:extLst>
              <c:ext xmlns:c16="http://schemas.microsoft.com/office/drawing/2014/chart" uri="{C3380CC4-5D6E-409C-BE32-E72D297353CC}">
                <c16:uniqueId val="{00000007-E631-431D-937C-408932786856}"/>
              </c:ext>
            </c:extLst>
          </c:dPt>
          <c:dPt>
            <c:idx val="4"/>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09-E631-431D-937C-408932786856}"/>
              </c:ext>
            </c:extLst>
          </c:dPt>
          <c:dPt>
            <c:idx val="5"/>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0B-E631-431D-937C-408932786856}"/>
              </c:ext>
            </c:extLst>
          </c:dPt>
          <c:dPt>
            <c:idx val="6"/>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0D-E631-431D-937C-408932786856}"/>
              </c:ext>
            </c:extLst>
          </c:dPt>
          <c:dPt>
            <c:idx val="7"/>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0F-E631-431D-937C-408932786856}"/>
              </c:ext>
            </c:extLst>
          </c:dPt>
          <c:dPt>
            <c:idx val="8"/>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11-E631-431D-937C-408932786856}"/>
              </c:ext>
            </c:extLst>
          </c:dPt>
          <c:dPt>
            <c:idx val="9"/>
            <c:bubble3D val="0"/>
            <c:spPr>
              <a:solidFill>
                <a:schemeClr val="accent1">
                  <a:lumMod val="80000"/>
                </a:schemeClr>
              </a:solidFill>
              <a:ln w="19050">
                <a:solidFill>
                  <a:schemeClr val="lt1"/>
                </a:solidFill>
              </a:ln>
              <a:effectLst/>
            </c:spPr>
            <c:extLst>
              <c:ext xmlns:c16="http://schemas.microsoft.com/office/drawing/2014/chart" uri="{C3380CC4-5D6E-409C-BE32-E72D297353CC}">
                <c16:uniqueId val="{00000013-E631-431D-937C-408932786856}"/>
              </c:ext>
            </c:extLst>
          </c:dPt>
          <c:dLbls>
            <c:dLbl>
              <c:idx val="0"/>
              <c:layout>
                <c:manualLayout>
                  <c:x val="-2.3601364719933127E-2"/>
                  <c:y val="-0.14610767470005509"/>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631-431D-937C-408932786856}"/>
                </c:ext>
              </c:extLst>
            </c:dLbl>
            <c:dLbl>
              <c:idx val="1"/>
              <c:layout>
                <c:manualLayout>
                  <c:x val="3.3716235314189356E-3"/>
                  <c:y val="3.1308787435725981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631-431D-937C-408932786856}"/>
                </c:ext>
              </c:extLst>
            </c:dLbl>
            <c:dLbl>
              <c:idx val="2"/>
              <c:layout>
                <c:manualLayout>
                  <c:x val="-1.0114870594257055E-2"/>
                  <c:y val="-1.5654393717863136E-2"/>
                </c:manualLayout>
              </c:layout>
              <c:tx>
                <c:rich>
                  <a:bodyPr/>
                  <a:lstStyle/>
                  <a:p>
                    <a:r>
                      <a:rPr lang="en-US" dirty="0"/>
                      <a:t>Children’s</a:t>
                    </a:r>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E631-431D-937C-408932786856}"/>
                </c:ext>
              </c:extLst>
            </c:dLbl>
            <c:dLbl>
              <c:idx val="3"/>
              <c:tx>
                <c:rich>
                  <a:bodyPr/>
                  <a:lstStyle/>
                  <a:p>
                    <a:r>
                      <a:rPr lang="en-US" dirty="0"/>
                      <a:t>Eating Disorders</a:t>
                    </a:r>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E631-431D-937C-408932786856}"/>
                </c:ext>
              </c:extLst>
            </c:dLbl>
            <c:dLbl>
              <c:idx val="4"/>
              <c:layout>
                <c:manualLayout>
                  <c:x val="-1.4610368636149078E-2"/>
                  <c:y val="0"/>
                </c:manualLayout>
              </c:layout>
              <c:tx>
                <c:rich>
                  <a:bodyPr/>
                  <a:lstStyle/>
                  <a:p>
                    <a:r>
                      <a:rPr lang="en-US" dirty="0"/>
                      <a:t>Deaf</a:t>
                    </a:r>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E631-431D-937C-408932786856}"/>
                </c:ext>
              </c:extLst>
            </c:dLbl>
            <c:dLbl>
              <c:idx val="5"/>
              <c:tx>
                <c:rich>
                  <a:bodyPr/>
                  <a:lstStyle/>
                  <a:p>
                    <a:r>
                      <a:rPr lang="en-US" dirty="0"/>
                      <a:t>PICU</a:t>
                    </a:r>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E631-431D-937C-408932786856}"/>
                </c:ext>
              </c:extLst>
            </c:dLbl>
            <c:dLbl>
              <c:idx val="6"/>
              <c:tx>
                <c:rich>
                  <a:bodyPr/>
                  <a:lstStyle/>
                  <a:p>
                    <a:r>
                      <a:rPr lang="en-US" sz="1000" b="1" dirty="0">
                        <a:solidFill>
                          <a:schemeClr val="tx1"/>
                        </a:solidFill>
                        <a:latin typeface="Arial" panose="020B0604020202020204" pitchFamily="34" charset="0"/>
                        <a:cs typeface="Arial" panose="020B0604020202020204" pitchFamily="34" charset="0"/>
                      </a:rPr>
                      <a:t>Low Secure LD</a:t>
                    </a:r>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E631-431D-937C-408932786856}"/>
                </c:ext>
              </c:extLst>
            </c:dLbl>
            <c:dLbl>
              <c:idx val="7"/>
              <c:tx>
                <c:rich>
                  <a:bodyPr/>
                  <a:lstStyle/>
                  <a:p>
                    <a:r>
                      <a:rPr lang="en-US" dirty="0"/>
                      <a:t>Low</a:t>
                    </a:r>
                    <a:r>
                      <a:rPr lang="en-US" baseline="0" dirty="0"/>
                      <a:t> Secure</a:t>
                    </a:r>
                    <a:endParaRPr lang="en-US" dirty="0"/>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E631-431D-937C-408932786856}"/>
                </c:ext>
              </c:extLst>
            </c:dLbl>
            <c:dLbl>
              <c:idx val="8"/>
              <c:layout>
                <c:manualLayout>
                  <c:x val="-6.2936972586488338E-2"/>
                  <c:y val="-3.3917853055369922E-2"/>
                </c:manualLayout>
              </c:layout>
              <c:tx>
                <c:rich>
                  <a:bodyPr/>
                  <a:lstStyle/>
                  <a:p>
                    <a:r>
                      <a:rPr lang="en-US" dirty="0"/>
                      <a:t>Medium</a:t>
                    </a:r>
                    <a:r>
                      <a:rPr lang="en-US" baseline="0" dirty="0"/>
                      <a:t> Secure LD</a:t>
                    </a:r>
                    <a:endParaRPr lang="en-US" dirty="0"/>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E631-431D-937C-408932786856}"/>
                </c:ext>
              </c:extLst>
            </c:dLbl>
            <c:dLbl>
              <c:idx val="9"/>
              <c:layout>
                <c:manualLayout>
                  <c:x val="3.8211733356082203E-2"/>
                  <c:y val="-6.7835706110739843E-2"/>
                </c:manualLayout>
              </c:layout>
              <c:tx>
                <c:rich>
                  <a:bodyPr/>
                  <a:lstStyle/>
                  <a:p>
                    <a:r>
                      <a:rPr lang="en-US" dirty="0"/>
                      <a:t>Medium Secure</a:t>
                    </a:r>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3-E631-431D-937C-408932786856}"/>
                </c:ext>
              </c:extLst>
            </c:dLbl>
            <c:spPr>
              <a:noFill/>
              <a:ln>
                <a:noFill/>
              </a:ln>
              <a:effectLst/>
            </c:spPr>
            <c:txPr>
              <a:bodyPr rot="0" spcFirstLastPara="1" vertOverflow="clip" horzOverflow="clip" vert="horz" wrap="square" lIns="36576" tIns="18288" rIns="36576" bIns="18288" anchor="ctr" anchorCtr="1">
                <a:spAutoFit/>
              </a:bodyPr>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TotalBedsByArea!$B$1:$K$1</c:f>
              <c:strCache>
                <c:ptCount val="10"/>
                <c:pt idx="0">
                  <c:v>General Adolescent</c:v>
                </c:pt>
                <c:pt idx="1">
                  <c:v>General Adolescent LD</c:v>
                </c:pt>
                <c:pt idx="2">
                  <c:v>Childrens Inpatient</c:v>
                </c:pt>
                <c:pt idx="3">
                  <c:v>CYPMHS ED Inpatient</c:v>
                </c:pt>
                <c:pt idx="4">
                  <c:v>Deaf CYPMHS Inpatient</c:v>
                </c:pt>
                <c:pt idx="5">
                  <c:v>CYPMHS PICU</c:v>
                </c:pt>
                <c:pt idx="6">
                  <c:v>CYPMHS Low Secure LD</c:v>
                </c:pt>
                <c:pt idx="7">
                  <c:v>CYPMHS Low Secure</c:v>
                </c:pt>
                <c:pt idx="8">
                  <c:v>CYPMHS Med Secure LD/ASD</c:v>
                </c:pt>
                <c:pt idx="9">
                  <c:v>CYPMHS Med Secure</c:v>
                </c:pt>
              </c:strCache>
            </c:strRef>
          </c:cat>
          <c:val>
            <c:numRef>
              <c:f>TotalBedsByArea!$B$2:$K$2</c:f>
              <c:numCache>
                <c:formatCode>General</c:formatCode>
                <c:ptCount val="10"/>
                <c:pt idx="0">
                  <c:v>667</c:v>
                </c:pt>
                <c:pt idx="1">
                  <c:v>28</c:v>
                </c:pt>
                <c:pt idx="2">
                  <c:v>61</c:v>
                </c:pt>
                <c:pt idx="3">
                  <c:v>238</c:v>
                </c:pt>
                <c:pt idx="4">
                  <c:v>6</c:v>
                </c:pt>
                <c:pt idx="5">
                  <c:v>106</c:v>
                </c:pt>
                <c:pt idx="6">
                  <c:v>3</c:v>
                </c:pt>
                <c:pt idx="7">
                  <c:v>115</c:v>
                </c:pt>
                <c:pt idx="8">
                  <c:v>17</c:v>
                </c:pt>
                <c:pt idx="9">
                  <c:v>43</c:v>
                </c:pt>
              </c:numCache>
            </c:numRef>
          </c:val>
          <c:extLst>
            <c:ext xmlns:c16="http://schemas.microsoft.com/office/drawing/2014/chart" uri="{C3380CC4-5D6E-409C-BE32-E72D297353CC}">
              <c16:uniqueId val="{00000014-E631-431D-937C-408932786856}"/>
            </c:ext>
          </c:extLst>
        </c:ser>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showDLblsOverMax val="0"/>
  </c:chart>
  <c:spPr>
    <a:noFill/>
    <a:ln>
      <a:noFill/>
    </a:ln>
    <a:effectLst/>
  </c:spPr>
  <c:txPr>
    <a:bodyPr/>
    <a:lstStyle/>
    <a:p>
      <a:pPr>
        <a:defRPr b="1"/>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215213160667648E-2"/>
          <c:y val="0.19969649248389407"/>
          <c:w val="0.91379760977233804"/>
          <c:h val="0.66141493676926744"/>
        </c:manualLayout>
      </c:layout>
      <c:lineChart>
        <c:grouping val="standard"/>
        <c:varyColors val="0"/>
        <c:ser>
          <c:idx val="4"/>
          <c:order val="3"/>
          <c:tx>
            <c:strRef>
              <c:f>Admissions!$A$33</c:f>
              <c:strCache>
                <c:ptCount val="1"/>
                <c:pt idx="0">
                  <c:v>CAMHS GA LD/ASC</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Admissions!$B$29:$AJ$29</c:f>
              <c:numCache>
                <c:formatCode>mmm\-yy</c:formatCode>
                <c:ptCount val="35"/>
                <c:pt idx="0">
                  <c:v>44287</c:v>
                </c:pt>
                <c:pt idx="1">
                  <c:v>44317</c:v>
                </c:pt>
                <c:pt idx="2">
                  <c:v>44348</c:v>
                </c:pt>
                <c:pt idx="3">
                  <c:v>44378</c:v>
                </c:pt>
                <c:pt idx="4">
                  <c:v>44409</c:v>
                </c:pt>
                <c:pt idx="5">
                  <c:v>44440</c:v>
                </c:pt>
                <c:pt idx="6">
                  <c:v>44470</c:v>
                </c:pt>
                <c:pt idx="7">
                  <c:v>44501</c:v>
                </c:pt>
                <c:pt idx="8">
                  <c:v>44531</c:v>
                </c:pt>
                <c:pt idx="9">
                  <c:v>44562</c:v>
                </c:pt>
                <c:pt idx="10">
                  <c:v>44593</c:v>
                </c:pt>
                <c:pt idx="11">
                  <c:v>44621</c:v>
                </c:pt>
                <c:pt idx="12">
                  <c:v>44652</c:v>
                </c:pt>
                <c:pt idx="13">
                  <c:v>44682</c:v>
                </c:pt>
                <c:pt idx="14">
                  <c:v>44713</c:v>
                </c:pt>
                <c:pt idx="15">
                  <c:v>44743</c:v>
                </c:pt>
                <c:pt idx="16">
                  <c:v>44774</c:v>
                </c:pt>
                <c:pt idx="17">
                  <c:v>44805</c:v>
                </c:pt>
                <c:pt idx="18">
                  <c:v>44835</c:v>
                </c:pt>
                <c:pt idx="19">
                  <c:v>44866</c:v>
                </c:pt>
                <c:pt idx="20">
                  <c:v>44896</c:v>
                </c:pt>
                <c:pt idx="21">
                  <c:v>44927</c:v>
                </c:pt>
                <c:pt idx="22">
                  <c:v>44958</c:v>
                </c:pt>
                <c:pt idx="23">
                  <c:v>44986</c:v>
                </c:pt>
                <c:pt idx="24">
                  <c:v>45017</c:v>
                </c:pt>
                <c:pt idx="25">
                  <c:v>45047</c:v>
                </c:pt>
                <c:pt idx="26">
                  <c:v>45078</c:v>
                </c:pt>
                <c:pt idx="27">
                  <c:v>45108</c:v>
                </c:pt>
                <c:pt idx="28">
                  <c:v>45139</c:v>
                </c:pt>
                <c:pt idx="29">
                  <c:v>45170</c:v>
                </c:pt>
                <c:pt idx="30">
                  <c:v>45200</c:v>
                </c:pt>
                <c:pt idx="31">
                  <c:v>45231</c:v>
                </c:pt>
                <c:pt idx="32">
                  <c:v>45261</c:v>
                </c:pt>
                <c:pt idx="33">
                  <c:v>45292</c:v>
                </c:pt>
                <c:pt idx="34">
                  <c:v>45323</c:v>
                </c:pt>
              </c:numCache>
            </c:numRef>
          </c:cat>
          <c:val>
            <c:numRef>
              <c:f>Admissions!$B$33:$AJ$33</c:f>
              <c:numCache>
                <c:formatCode>General</c:formatCode>
                <c:ptCount val="35"/>
                <c:pt idx="2">
                  <c:v>2</c:v>
                </c:pt>
                <c:pt idx="3">
                  <c:v>5</c:v>
                </c:pt>
                <c:pt idx="4">
                  <c:v>1</c:v>
                </c:pt>
                <c:pt idx="7">
                  <c:v>2</c:v>
                </c:pt>
                <c:pt idx="10">
                  <c:v>1</c:v>
                </c:pt>
                <c:pt idx="13">
                  <c:v>2</c:v>
                </c:pt>
                <c:pt idx="15">
                  <c:v>2</c:v>
                </c:pt>
                <c:pt idx="19">
                  <c:v>1</c:v>
                </c:pt>
                <c:pt idx="23">
                  <c:v>3</c:v>
                </c:pt>
                <c:pt idx="25">
                  <c:v>1</c:v>
                </c:pt>
                <c:pt idx="28">
                  <c:v>1</c:v>
                </c:pt>
                <c:pt idx="31">
                  <c:v>2</c:v>
                </c:pt>
                <c:pt idx="33">
                  <c:v>1</c:v>
                </c:pt>
                <c:pt idx="34">
                  <c:v>2</c:v>
                </c:pt>
              </c:numCache>
            </c:numRef>
          </c:val>
          <c:smooth val="0"/>
          <c:extLst>
            <c:ext xmlns:c16="http://schemas.microsoft.com/office/drawing/2014/chart" uri="{C3380CC4-5D6E-409C-BE32-E72D297353CC}">
              <c16:uniqueId val="{00000000-4F9D-41CF-A5BB-4F28CD5CD338}"/>
            </c:ext>
          </c:extLst>
        </c:ser>
        <c:dLbls>
          <c:showLegendKey val="0"/>
          <c:showVal val="0"/>
          <c:showCatName val="0"/>
          <c:showSerName val="0"/>
          <c:showPercent val="0"/>
          <c:showBubbleSize val="0"/>
        </c:dLbls>
        <c:marker val="1"/>
        <c:smooth val="0"/>
        <c:axId val="1125499904"/>
        <c:axId val="1125276416"/>
        <c:extLst>
          <c:ext xmlns:c15="http://schemas.microsoft.com/office/drawing/2012/chart" uri="{02D57815-91ED-43cb-92C2-25804820EDAC}">
            <c15:filteredLineSeries>
              <c15:ser>
                <c:idx val="1"/>
                <c:order val="0"/>
                <c:tx>
                  <c:strRef>
                    <c:extLst>
                      <c:ext uri="{02D57815-91ED-43cb-92C2-25804820EDAC}">
                        <c15:formulaRef>
                          <c15:sqref>Admissions!$A$30</c15:sqref>
                        </c15:formulaRef>
                      </c:ext>
                    </c:extLst>
                    <c:strCache>
                      <c:ptCount val="1"/>
                      <c:pt idx="0">
                        <c:v>CAMHS ED</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extLst>
                      <c:ext uri="{02D57815-91ED-43cb-92C2-25804820EDAC}">
                        <c15:formulaRef>
                          <c15:sqref>Admissions!$B$29:$AJ$29</c15:sqref>
                        </c15:formulaRef>
                      </c:ext>
                    </c:extLst>
                    <c:numCache>
                      <c:formatCode>mmm\-yy</c:formatCode>
                      <c:ptCount val="35"/>
                      <c:pt idx="0">
                        <c:v>44287</c:v>
                      </c:pt>
                      <c:pt idx="1">
                        <c:v>44317</c:v>
                      </c:pt>
                      <c:pt idx="2">
                        <c:v>44348</c:v>
                      </c:pt>
                      <c:pt idx="3">
                        <c:v>44378</c:v>
                      </c:pt>
                      <c:pt idx="4">
                        <c:v>44409</c:v>
                      </c:pt>
                      <c:pt idx="5">
                        <c:v>44440</c:v>
                      </c:pt>
                      <c:pt idx="6">
                        <c:v>44470</c:v>
                      </c:pt>
                      <c:pt idx="7">
                        <c:v>44501</c:v>
                      </c:pt>
                      <c:pt idx="8">
                        <c:v>44531</c:v>
                      </c:pt>
                      <c:pt idx="9">
                        <c:v>44562</c:v>
                      </c:pt>
                      <c:pt idx="10">
                        <c:v>44593</c:v>
                      </c:pt>
                      <c:pt idx="11">
                        <c:v>44621</c:v>
                      </c:pt>
                      <c:pt idx="12">
                        <c:v>44652</c:v>
                      </c:pt>
                      <c:pt idx="13">
                        <c:v>44682</c:v>
                      </c:pt>
                      <c:pt idx="14">
                        <c:v>44713</c:v>
                      </c:pt>
                      <c:pt idx="15">
                        <c:v>44743</c:v>
                      </c:pt>
                      <c:pt idx="16">
                        <c:v>44774</c:v>
                      </c:pt>
                      <c:pt idx="17">
                        <c:v>44805</c:v>
                      </c:pt>
                      <c:pt idx="18">
                        <c:v>44835</c:v>
                      </c:pt>
                      <c:pt idx="19">
                        <c:v>44866</c:v>
                      </c:pt>
                      <c:pt idx="20">
                        <c:v>44896</c:v>
                      </c:pt>
                      <c:pt idx="21">
                        <c:v>44927</c:v>
                      </c:pt>
                      <c:pt idx="22">
                        <c:v>44958</c:v>
                      </c:pt>
                      <c:pt idx="23">
                        <c:v>44986</c:v>
                      </c:pt>
                      <c:pt idx="24">
                        <c:v>45017</c:v>
                      </c:pt>
                      <c:pt idx="25">
                        <c:v>45047</c:v>
                      </c:pt>
                      <c:pt idx="26">
                        <c:v>45078</c:v>
                      </c:pt>
                      <c:pt idx="27">
                        <c:v>45108</c:v>
                      </c:pt>
                      <c:pt idx="28">
                        <c:v>45139</c:v>
                      </c:pt>
                      <c:pt idx="29">
                        <c:v>45170</c:v>
                      </c:pt>
                      <c:pt idx="30">
                        <c:v>45200</c:v>
                      </c:pt>
                      <c:pt idx="31">
                        <c:v>45231</c:v>
                      </c:pt>
                      <c:pt idx="32">
                        <c:v>45261</c:v>
                      </c:pt>
                      <c:pt idx="33">
                        <c:v>45292</c:v>
                      </c:pt>
                      <c:pt idx="34">
                        <c:v>45323</c:v>
                      </c:pt>
                    </c:numCache>
                  </c:numRef>
                </c:cat>
                <c:val>
                  <c:numRef>
                    <c:extLst>
                      <c:ext uri="{02D57815-91ED-43cb-92C2-25804820EDAC}">
                        <c15:formulaRef>
                          <c15:sqref>Admissions!$B$30:$AJ$30</c15:sqref>
                        </c15:formulaRef>
                      </c:ext>
                    </c:extLst>
                    <c:numCache>
                      <c:formatCode>General</c:formatCode>
                      <c:ptCount val="35"/>
                      <c:pt idx="0">
                        <c:v>31</c:v>
                      </c:pt>
                      <c:pt idx="1">
                        <c:v>29</c:v>
                      </c:pt>
                      <c:pt idx="2">
                        <c:v>34</c:v>
                      </c:pt>
                      <c:pt idx="3">
                        <c:v>22</c:v>
                      </c:pt>
                      <c:pt idx="4">
                        <c:v>24</c:v>
                      </c:pt>
                      <c:pt idx="5">
                        <c:v>33</c:v>
                      </c:pt>
                      <c:pt idx="6">
                        <c:v>27</c:v>
                      </c:pt>
                      <c:pt idx="7">
                        <c:v>23</c:v>
                      </c:pt>
                      <c:pt idx="8">
                        <c:v>20</c:v>
                      </c:pt>
                      <c:pt idx="9">
                        <c:v>39</c:v>
                      </c:pt>
                      <c:pt idx="10">
                        <c:v>25</c:v>
                      </c:pt>
                      <c:pt idx="11">
                        <c:v>36</c:v>
                      </c:pt>
                      <c:pt idx="12">
                        <c:v>19</c:v>
                      </c:pt>
                      <c:pt idx="13">
                        <c:v>28</c:v>
                      </c:pt>
                      <c:pt idx="14">
                        <c:v>22</c:v>
                      </c:pt>
                      <c:pt idx="15">
                        <c:v>32</c:v>
                      </c:pt>
                      <c:pt idx="16">
                        <c:v>40</c:v>
                      </c:pt>
                      <c:pt idx="17">
                        <c:v>28</c:v>
                      </c:pt>
                      <c:pt idx="18">
                        <c:v>19</c:v>
                      </c:pt>
                      <c:pt idx="19">
                        <c:v>30</c:v>
                      </c:pt>
                      <c:pt idx="20">
                        <c:v>22</c:v>
                      </c:pt>
                      <c:pt idx="21">
                        <c:v>29</c:v>
                      </c:pt>
                      <c:pt idx="22">
                        <c:v>22</c:v>
                      </c:pt>
                      <c:pt idx="23">
                        <c:v>39</c:v>
                      </c:pt>
                      <c:pt idx="24">
                        <c:v>19</c:v>
                      </c:pt>
                      <c:pt idx="25">
                        <c:v>17</c:v>
                      </c:pt>
                      <c:pt idx="26">
                        <c:v>16</c:v>
                      </c:pt>
                      <c:pt idx="27">
                        <c:v>14</c:v>
                      </c:pt>
                      <c:pt idx="28">
                        <c:v>14</c:v>
                      </c:pt>
                      <c:pt idx="29">
                        <c:v>14</c:v>
                      </c:pt>
                      <c:pt idx="30">
                        <c:v>26</c:v>
                      </c:pt>
                      <c:pt idx="31">
                        <c:v>28</c:v>
                      </c:pt>
                      <c:pt idx="32">
                        <c:v>22</c:v>
                      </c:pt>
                      <c:pt idx="33">
                        <c:v>31</c:v>
                      </c:pt>
                      <c:pt idx="34">
                        <c:v>30</c:v>
                      </c:pt>
                    </c:numCache>
                  </c:numRef>
                </c:val>
                <c:smooth val="0"/>
                <c:extLst>
                  <c:ext xmlns:c16="http://schemas.microsoft.com/office/drawing/2014/chart" uri="{C3380CC4-5D6E-409C-BE32-E72D297353CC}">
                    <c16:uniqueId val="{00000001-4F9D-41CF-A5BB-4F28CD5CD338}"/>
                  </c:ext>
                </c:extLst>
              </c15:ser>
            </c15:filteredLineSeries>
            <c15:filteredLineSeries>
              <c15:ser>
                <c:idx val="2"/>
                <c:order val="1"/>
                <c:tx>
                  <c:strRef>
                    <c:extLst xmlns:c15="http://schemas.microsoft.com/office/drawing/2012/chart">
                      <c:ext xmlns:c15="http://schemas.microsoft.com/office/drawing/2012/chart" uri="{02D57815-91ED-43cb-92C2-25804820EDAC}">
                        <c15:formulaRef>
                          <c15:sqref>Admissions!$A$31</c15:sqref>
                        </c15:formulaRef>
                      </c:ext>
                    </c:extLst>
                    <c:strCache>
                      <c:ptCount val="1"/>
                      <c:pt idx="0">
                        <c:v>CAMHS ED - Non Commissioned Unit</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extLst xmlns:c15="http://schemas.microsoft.com/office/drawing/2012/chart">
                      <c:ext xmlns:c15="http://schemas.microsoft.com/office/drawing/2012/chart" uri="{02D57815-91ED-43cb-92C2-25804820EDAC}">
                        <c15:formulaRef>
                          <c15:sqref>Admissions!$B$29:$AJ$29</c15:sqref>
                        </c15:formulaRef>
                      </c:ext>
                    </c:extLst>
                    <c:numCache>
                      <c:formatCode>mmm\-yy</c:formatCode>
                      <c:ptCount val="35"/>
                      <c:pt idx="0">
                        <c:v>44287</c:v>
                      </c:pt>
                      <c:pt idx="1">
                        <c:v>44317</c:v>
                      </c:pt>
                      <c:pt idx="2">
                        <c:v>44348</c:v>
                      </c:pt>
                      <c:pt idx="3">
                        <c:v>44378</c:v>
                      </c:pt>
                      <c:pt idx="4">
                        <c:v>44409</c:v>
                      </c:pt>
                      <c:pt idx="5">
                        <c:v>44440</c:v>
                      </c:pt>
                      <c:pt idx="6">
                        <c:v>44470</c:v>
                      </c:pt>
                      <c:pt idx="7">
                        <c:v>44501</c:v>
                      </c:pt>
                      <c:pt idx="8">
                        <c:v>44531</c:v>
                      </c:pt>
                      <c:pt idx="9">
                        <c:v>44562</c:v>
                      </c:pt>
                      <c:pt idx="10">
                        <c:v>44593</c:v>
                      </c:pt>
                      <c:pt idx="11">
                        <c:v>44621</c:v>
                      </c:pt>
                      <c:pt idx="12">
                        <c:v>44652</c:v>
                      </c:pt>
                      <c:pt idx="13">
                        <c:v>44682</c:v>
                      </c:pt>
                      <c:pt idx="14">
                        <c:v>44713</c:v>
                      </c:pt>
                      <c:pt idx="15">
                        <c:v>44743</c:v>
                      </c:pt>
                      <c:pt idx="16">
                        <c:v>44774</c:v>
                      </c:pt>
                      <c:pt idx="17">
                        <c:v>44805</c:v>
                      </c:pt>
                      <c:pt idx="18">
                        <c:v>44835</c:v>
                      </c:pt>
                      <c:pt idx="19">
                        <c:v>44866</c:v>
                      </c:pt>
                      <c:pt idx="20">
                        <c:v>44896</c:v>
                      </c:pt>
                      <c:pt idx="21">
                        <c:v>44927</c:v>
                      </c:pt>
                      <c:pt idx="22">
                        <c:v>44958</c:v>
                      </c:pt>
                      <c:pt idx="23">
                        <c:v>44986</c:v>
                      </c:pt>
                      <c:pt idx="24">
                        <c:v>45017</c:v>
                      </c:pt>
                      <c:pt idx="25">
                        <c:v>45047</c:v>
                      </c:pt>
                      <c:pt idx="26">
                        <c:v>45078</c:v>
                      </c:pt>
                      <c:pt idx="27">
                        <c:v>45108</c:v>
                      </c:pt>
                      <c:pt idx="28">
                        <c:v>45139</c:v>
                      </c:pt>
                      <c:pt idx="29">
                        <c:v>45170</c:v>
                      </c:pt>
                      <c:pt idx="30">
                        <c:v>45200</c:v>
                      </c:pt>
                      <c:pt idx="31">
                        <c:v>45231</c:v>
                      </c:pt>
                      <c:pt idx="32">
                        <c:v>45261</c:v>
                      </c:pt>
                      <c:pt idx="33">
                        <c:v>45292</c:v>
                      </c:pt>
                      <c:pt idx="34">
                        <c:v>45323</c:v>
                      </c:pt>
                    </c:numCache>
                  </c:numRef>
                </c:cat>
                <c:val>
                  <c:numRef>
                    <c:extLst xmlns:c15="http://schemas.microsoft.com/office/drawing/2012/chart">
                      <c:ext xmlns:c15="http://schemas.microsoft.com/office/drawing/2012/chart" uri="{02D57815-91ED-43cb-92C2-25804820EDAC}">
                        <c15:formulaRef>
                          <c15:sqref>Admissions!$B$31:$AJ$31</c15:sqref>
                        </c15:formulaRef>
                      </c:ext>
                    </c:extLst>
                    <c:numCache>
                      <c:formatCode>General</c:formatCode>
                      <c:ptCount val="35"/>
                      <c:pt idx="11">
                        <c:v>5</c:v>
                      </c:pt>
                      <c:pt idx="12">
                        <c:v>1</c:v>
                      </c:pt>
                      <c:pt idx="13">
                        <c:v>1</c:v>
                      </c:pt>
                      <c:pt idx="14">
                        <c:v>2</c:v>
                      </c:pt>
                      <c:pt idx="15">
                        <c:v>1</c:v>
                      </c:pt>
                      <c:pt idx="16">
                        <c:v>3</c:v>
                      </c:pt>
                      <c:pt idx="17">
                        <c:v>1</c:v>
                      </c:pt>
                      <c:pt idx="18">
                        <c:v>1</c:v>
                      </c:pt>
                      <c:pt idx="20">
                        <c:v>2</c:v>
                      </c:pt>
                      <c:pt idx="21">
                        <c:v>3</c:v>
                      </c:pt>
                      <c:pt idx="22">
                        <c:v>1</c:v>
                      </c:pt>
                      <c:pt idx="23">
                        <c:v>2</c:v>
                      </c:pt>
                      <c:pt idx="25">
                        <c:v>2</c:v>
                      </c:pt>
                      <c:pt idx="27">
                        <c:v>2</c:v>
                      </c:pt>
                      <c:pt idx="30">
                        <c:v>1</c:v>
                      </c:pt>
                      <c:pt idx="31">
                        <c:v>1</c:v>
                      </c:pt>
                      <c:pt idx="32">
                        <c:v>6</c:v>
                      </c:pt>
                      <c:pt idx="33">
                        <c:v>2</c:v>
                      </c:pt>
                    </c:numCache>
                  </c:numRef>
                </c:val>
                <c:smooth val="0"/>
                <c:extLst xmlns:c15="http://schemas.microsoft.com/office/drawing/2012/chart">
                  <c:ext xmlns:c16="http://schemas.microsoft.com/office/drawing/2014/chart" uri="{C3380CC4-5D6E-409C-BE32-E72D297353CC}">
                    <c16:uniqueId val="{00000002-4F9D-41CF-A5BB-4F28CD5CD338}"/>
                  </c:ext>
                </c:extLst>
              </c15:ser>
            </c15:filteredLineSeries>
            <c15:filteredLineSeries>
              <c15:ser>
                <c:idx val="3"/>
                <c:order val="2"/>
                <c:tx>
                  <c:strRef>
                    <c:extLst xmlns:c15="http://schemas.microsoft.com/office/drawing/2012/chart">
                      <c:ext xmlns:c15="http://schemas.microsoft.com/office/drawing/2012/chart" uri="{02D57815-91ED-43cb-92C2-25804820EDAC}">
                        <c15:formulaRef>
                          <c15:sqref>Admissions!$A$32</c15:sqref>
                        </c15:formulaRef>
                      </c:ext>
                    </c:extLst>
                    <c:strCache>
                      <c:ptCount val="1"/>
                      <c:pt idx="0">
                        <c:v>CAMHS GA</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Admissions!$B$29:$AJ$29</c15:sqref>
                        </c15:formulaRef>
                      </c:ext>
                    </c:extLst>
                    <c:numCache>
                      <c:formatCode>mmm\-yy</c:formatCode>
                      <c:ptCount val="35"/>
                      <c:pt idx="0">
                        <c:v>44287</c:v>
                      </c:pt>
                      <c:pt idx="1">
                        <c:v>44317</c:v>
                      </c:pt>
                      <c:pt idx="2">
                        <c:v>44348</c:v>
                      </c:pt>
                      <c:pt idx="3">
                        <c:v>44378</c:v>
                      </c:pt>
                      <c:pt idx="4">
                        <c:v>44409</c:v>
                      </c:pt>
                      <c:pt idx="5">
                        <c:v>44440</c:v>
                      </c:pt>
                      <c:pt idx="6">
                        <c:v>44470</c:v>
                      </c:pt>
                      <c:pt idx="7">
                        <c:v>44501</c:v>
                      </c:pt>
                      <c:pt idx="8">
                        <c:v>44531</c:v>
                      </c:pt>
                      <c:pt idx="9">
                        <c:v>44562</c:v>
                      </c:pt>
                      <c:pt idx="10">
                        <c:v>44593</c:v>
                      </c:pt>
                      <c:pt idx="11">
                        <c:v>44621</c:v>
                      </c:pt>
                      <c:pt idx="12">
                        <c:v>44652</c:v>
                      </c:pt>
                      <c:pt idx="13">
                        <c:v>44682</c:v>
                      </c:pt>
                      <c:pt idx="14">
                        <c:v>44713</c:v>
                      </c:pt>
                      <c:pt idx="15">
                        <c:v>44743</c:v>
                      </c:pt>
                      <c:pt idx="16">
                        <c:v>44774</c:v>
                      </c:pt>
                      <c:pt idx="17">
                        <c:v>44805</c:v>
                      </c:pt>
                      <c:pt idx="18">
                        <c:v>44835</c:v>
                      </c:pt>
                      <c:pt idx="19">
                        <c:v>44866</c:v>
                      </c:pt>
                      <c:pt idx="20">
                        <c:v>44896</c:v>
                      </c:pt>
                      <c:pt idx="21">
                        <c:v>44927</c:v>
                      </c:pt>
                      <c:pt idx="22">
                        <c:v>44958</c:v>
                      </c:pt>
                      <c:pt idx="23">
                        <c:v>44986</c:v>
                      </c:pt>
                      <c:pt idx="24">
                        <c:v>45017</c:v>
                      </c:pt>
                      <c:pt idx="25">
                        <c:v>45047</c:v>
                      </c:pt>
                      <c:pt idx="26">
                        <c:v>45078</c:v>
                      </c:pt>
                      <c:pt idx="27">
                        <c:v>45108</c:v>
                      </c:pt>
                      <c:pt idx="28">
                        <c:v>45139</c:v>
                      </c:pt>
                      <c:pt idx="29">
                        <c:v>45170</c:v>
                      </c:pt>
                      <c:pt idx="30">
                        <c:v>45200</c:v>
                      </c:pt>
                      <c:pt idx="31">
                        <c:v>45231</c:v>
                      </c:pt>
                      <c:pt idx="32">
                        <c:v>45261</c:v>
                      </c:pt>
                      <c:pt idx="33">
                        <c:v>45292</c:v>
                      </c:pt>
                      <c:pt idx="34">
                        <c:v>45323</c:v>
                      </c:pt>
                    </c:numCache>
                  </c:numRef>
                </c:cat>
                <c:val>
                  <c:numRef>
                    <c:extLst xmlns:c15="http://schemas.microsoft.com/office/drawing/2012/chart">
                      <c:ext xmlns:c15="http://schemas.microsoft.com/office/drawing/2012/chart" uri="{02D57815-91ED-43cb-92C2-25804820EDAC}">
                        <c15:formulaRef>
                          <c15:sqref>Admissions!$B$32:$AJ$32</c15:sqref>
                        </c15:formulaRef>
                      </c:ext>
                    </c:extLst>
                    <c:numCache>
                      <c:formatCode>General</c:formatCode>
                      <c:ptCount val="35"/>
                      <c:pt idx="0">
                        <c:v>175</c:v>
                      </c:pt>
                      <c:pt idx="1">
                        <c:v>170</c:v>
                      </c:pt>
                      <c:pt idx="2">
                        <c:v>177</c:v>
                      </c:pt>
                      <c:pt idx="3">
                        <c:v>163</c:v>
                      </c:pt>
                      <c:pt idx="4">
                        <c:v>139</c:v>
                      </c:pt>
                      <c:pt idx="5">
                        <c:v>143</c:v>
                      </c:pt>
                      <c:pt idx="6">
                        <c:v>161</c:v>
                      </c:pt>
                      <c:pt idx="7">
                        <c:v>135</c:v>
                      </c:pt>
                      <c:pt idx="8">
                        <c:v>125</c:v>
                      </c:pt>
                      <c:pt idx="9">
                        <c:v>166</c:v>
                      </c:pt>
                      <c:pt idx="10">
                        <c:v>158</c:v>
                      </c:pt>
                      <c:pt idx="11">
                        <c:v>121</c:v>
                      </c:pt>
                      <c:pt idx="12">
                        <c:v>114</c:v>
                      </c:pt>
                      <c:pt idx="13">
                        <c:v>170</c:v>
                      </c:pt>
                      <c:pt idx="14">
                        <c:v>133</c:v>
                      </c:pt>
                      <c:pt idx="15">
                        <c:v>148</c:v>
                      </c:pt>
                      <c:pt idx="16">
                        <c:v>119</c:v>
                      </c:pt>
                      <c:pt idx="17">
                        <c:v>126</c:v>
                      </c:pt>
                      <c:pt idx="18">
                        <c:v>132</c:v>
                      </c:pt>
                      <c:pt idx="19">
                        <c:v>162</c:v>
                      </c:pt>
                      <c:pt idx="20">
                        <c:v>141</c:v>
                      </c:pt>
                      <c:pt idx="21">
                        <c:v>143</c:v>
                      </c:pt>
                      <c:pt idx="22">
                        <c:v>135</c:v>
                      </c:pt>
                      <c:pt idx="23">
                        <c:v>150</c:v>
                      </c:pt>
                      <c:pt idx="24">
                        <c:v>119</c:v>
                      </c:pt>
                      <c:pt idx="25">
                        <c:v>150</c:v>
                      </c:pt>
                      <c:pt idx="26">
                        <c:v>143</c:v>
                      </c:pt>
                      <c:pt idx="27">
                        <c:v>121</c:v>
                      </c:pt>
                      <c:pt idx="28">
                        <c:v>139</c:v>
                      </c:pt>
                      <c:pt idx="29">
                        <c:v>116</c:v>
                      </c:pt>
                      <c:pt idx="30">
                        <c:v>119</c:v>
                      </c:pt>
                      <c:pt idx="31">
                        <c:v>126</c:v>
                      </c:pt>
                      <c:pt idx="32">
                        <c:v>104</c:v>
                      </c:pt>
                      <c:pt idx="33">
                        <c:v>145</c:v>
                      </c:pt>
                      <c:pt idx="34">
                        <c:v>114</c:v>
                      </c:pt>
                    </c:numCache>
                  </c:numRef>
                </c:val>
                <c:smooth val="0"/>
                <c:extLst xmlns:c15="http://schemas.microsoft.com/office/drawing/2012/chart">
                  <c:ext xmlns:c16="http://schemas.microsoft.com/office/drawing/2014/chart" uri="{C3380CC4-5D6E-409C-BE32-E72D297353CC}">
                    <c16:uniqueId val="{00000003-4F9D-41CF-A5BB-4F28CD5CD338}"/>
                  </c:ext>
                </c:extLst>
              </c15:ser>
            </c15:filteredLineSeries>
            <c15:filteredLineSeries>
              <c15:ser>
                <c:idx val="5"/>
                <c:order val="4"/>
                <c:tx>
                  <c:strRef>
                    <c:extLst xmlns:c15="http://schemas.microsoft.com/office/drawing/2012/chart">
                      <c:ext xmlns:c15="http://schemas.microsoft.com/office/drawing/2012/chart" uri="{02D57815-91ED-43cb-92C2-25804820EDAC}">
                        <c15:formulaRef>
                          <c15:sqref>Admissions!$A$34</c15:sqref>
                        </c15:formulaRef>
                      </c:ext>
                    </c:extLst>
                    <c:strCache>
                      <c:ptCount val="1"/>
                      <c:pt idx="0">
                        <c:v>CAMHS Low Secure</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extLst xmlns:c15="http://schemas.microsoft.com/office/drawing/2012/chart">
                      <c:ext xmlns:c15="http://schemas.microsoft.com/office/drawing/2012/chart" uri="{02D57815-91ED-43cb-92C2-25804820EDAC}">
                        <c15:formulaRef>
                          <c15:sqref>Admissions!$B$29:$AJ$29</c15:sqref>
                        </c15:formulaRef>
                      </c:ext>
                    </c:extLst>
                    <c:numCache>
                      <c:formatCode>mmm\-yy</c:formatCode>
                      <c:ptCount val="35"/>
                      <c:pt idx="0">
                        <c:v>44287</c:v>
                      </c:pt>
                      <c:pt idx="1">
                        <c:v>44317</c:v>
                      </c:pt>
                      <c:pt idx="2">
                        <c:v>44348</c:v>
                      </c:pt>
                      <c:pt idx="3">
                        <c:v>44378</c:v>
                      </c:pt>
                      <c:pt idx="4">
                        <c:v>44409</c:v>
                      </c:pt>
                      <c:pt idx="5">
                        <c:v>44440</c:v>
                      </c:pt>
                      <c:pt idx="6">
                        <c:v>44470</c:v>
                      </c:pt>
                      <c:pt idx="7">
                        <c:v>44501</c:v>
                      </c:pt>
                      <c:pt idx="8">
                        <c:v>44531</c:v>
                      </c:pt>
                      <c:pt idx="9">
                        <c:v>44562</c:v>
                      </c:pt>
                      <c:pt idx="10">
                        <c:v>44593</c:v>
                      </c:pt>
                      <c:pt idx="11">
                        <c:v>44621</c:v>
                      </c:pt>
                      <c:pt idx="12">
                        <c:v>44652</c:v>
                      </c:pt>
                      <c:pt idx="13">
                        <c:v>44682</c:v>
                      </c:pt>
                      <c:pt idx="14">
                        <c:v>44713</c:v>
                      </c:pt>
                      <c:pt idx="15">
                        <c:v>44743</c:v>
                      </c:pt>
                      <c:pt idx="16">
                        <c:v>44774</c:v>
                      </c:pt>
                      <c:pt idx="17">
                        <c:v>44805</c:v>
                      </c:pt>
                      <c:pt idx="18">
                        <c:v>44835</c:v>
                      </c:pt>
                      <c:pt idx="19">
                        <c:v>44866</c:v>
                      </c:pt>
                      <c:pt idx="20">
                        <c:v>44896</c:v>
                      </c:pt>
                      <c:pt idx="21">
                        <c:v>44927</c:v>
                      </c:pt>
                      <c:pt idx="22">
                        <c:v>44958</c:v>
                      </c:pt>
                      <c:pt idx="23">
                        <c:v>44986</c:v>
                      </c:pt>
                      <c:pt idx="24">
                        <c:v>45017</c:v>
                      </c:pt>
                      <c:pt idx="25">
                        <c:v>45047</c:v>
                      </c:pt>
                      <c:pt idx="26">
                        <c:v>45078</c:v>
                      </c:pt>
                      <c:pt idx="27">
                        <c:v>45108</c:v>
                      </c:pt>
                      <c:pt idx="28">
                        <c:v>45139</c:v>
                      </c:pt>
                      <c:pt idx="29">
                        <c:v>45170</c:v>
                      </c:pt>
                      <c:pt idx="30">
                        <c:v>45200</c:v>
                      </c:pt>
                      <c:pt idx="31">
                        <c:v>45231</c:v>
                      </c:pt>
                      <c:pt idx="32">
                        <c:v>45261</c:v>
                      </c:pt>
                      <c:pt idx="33">
                        <c:v>45292</c:v>
                      </c:pt>
                      <c:pt idx="34">
                        <c:v>45323</c:v>
                      </c:pt>
                    </c:numCache>
                  </c:numRef>
                </c:cat>
                <c:val>
                  <c:numRef>
                    <c:extLst xmlns:c15="http://schemas.microsoft.com/office/drawing/2012/chart">
                      <c:ext xmlns:c15="http://schemas.microsoft.com/office/drawing/2012/chart" uri="{02D57815-91ED-43cb-92C2-25804820EDAC}">
                        <c15:formulaRef>
                          <c15:sqref>Admissions!$B$34:$AJ$34</c15:sqref>
                        </c15:formulaRef>
                      </c:ext>
                    </c:extLst>
                    <c:numCache>
                      <c:formatCode>General</c:formatCode>
                      <c:ptCount val="35"/>
                      <c:pt idx="0">
                        <c:v>9</c:v>
                      </c:pt>
                      <c:pt idx="1">
                        <c:v>9</c:v>
                      </c:pt>
                      <c:pt idx="2">
                        <c:v>5</c:v>
                      </c:pt>
                      <c:pt idx="3">
                        <c:v>3</c:v>
                      </c:pt>
                      <c:pt idx="4">
                        <c:v>5</c:v>
                      </c:pt>
                      <c:pt idx="5">
                        <c:v>6</c:v>
                      </c:pt>
                      <c:pt idx="6">
                        <c:v>6</c:v>
                      </c:pt>
                      <c:pt idx="7">
                        <c:v>7</c:v>
                      </c:pt>
                      <c:pt idx="8">
                        <c:v>2</c:v>
                      </c:pt>
                      <c:pt idx="9">
                        <c:v>8</c:v>
                      </c:pt>
                      <c:pt idx="10">
                        <c:v>5</c:v>
                      </c:pt>
                      <c:pt idx="11">
                        <c:v>9</c:v>
                      </c:pt>
                      <c:pt idx="12">
                        <c:v>5</c:v>
                      </c:pt>
                      <c:pt idx="13">
                        <c:v>7</c:v>
                      </c:pt>
                      <c:pt idx="14">
                        <c:v>8</c:v>
                      </c:pt>
                      <c:pt idx="15">
                        <c:v>7</c:v>
                      </c:pt>
                      <c:pt idx="16">
                        <c:v>6</c:v>
                      </c:pt>
                      <c:pt idx="17">
                        <c:v>5</c:v>
                      </c:pt>
                      <c:pt idx="18">
                        <c:v>6</c:v>
                      </c:pt>
                      <c:pt idx="19">
                        <c:v>9</c:v>
                      </c:pt>
                      <c:pt idx="20">
                        <c:v>5</c:v>
                      </c:pt>
                      <c:pt idx="21">
                        <c:v>7</c:v>
                      </c:pt>
                      <c:pt idx="22">
                        <c:v>9</c:v>
                      </c:pt>
                      <c:pt idx="23">
                        <c:v>8</c:v>
                      </c:pt>
                      <c:pt idx="25">
                        <c:v>2</c:v>
                      </c:pt>
                      <c:pt idx="26">
                        <c:v>5</c:v>
                      </c:pt>
                      <c:pt idx="27">
                        <c:v>5</c:v>
                      </c:pt>
                      <c:pt idx="28">
                        <c:v>1</c:v>
                      </c:pt>
                      <c:pt idx="29">
                        <c:v>4</c:v>
                      </c:pt>
                      <c:pt idx="30">
                        <c:v>5</c:v>
                      </c:pt>
                      <c:pt idx="31">
                        <c:v>4</c:v>
                      </c:pt>
                      <c:pt idx="32">
                        <c:v>2</c:v>
                      </c:pt>
                      <c:pt idx="33">
                        <c:v>2</c:v>
                      </c:pt>
                      <c:pt idx="34">
                        <c:v>6</c:v>
                      </c:pt>
                    </c:numCache>
                  </c:numRef>
                </c:val>
                <c:smooth val="0"/>
                <c:extLst xmlns:c15="http://schemas.microsoft.com/office/drawing/2012/chart">
                  <c:ext xmlns:c16="http://schemas.microsoft.com/office/drawing/2014/chart" uri="{C3380CC4-5D6E-409C-BE32-E72D297353CC}">
                    <c16:uniqueId val="{00000004-4F9D-41CF-A5BB-4F28CD5CD338}"/>
                  </c:ext>
                </c:extLst>
              </c15:ser>
            </c15:filteredLineSeries>
            <c15:filteredLineSeries>
              <c15:ser>
                <c:idx val="6"/>
                <c:order val="5"/>
                <c:tx>
                  <c:strRef>
                    <c:extLst xmlns:c15="http://schemas.microsoft.com/office/drawing/2012/chart">
                      <c:ext xmlns:c15="http://schemas.microsoft.com/office/drawing/2012/chart" uri="{02D57815-91ED-43cb-92C2-25804820EDAC}">
                        <c15:formulaRef>
                          <c15:sqref>Admissions!$A$35</c15:sqref>
                        </c15:formulaRef>
                      </c:ext>
                    </c:extLst>
                    <c:strCache>
                      <c:ptCount val="1"/>
                      <c:pt idx="0">
                        <c:v>CAMHS Low Secure LD/ASC</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numRef>
                    <c:extLst xmlns:c15="http://schemas.microsoft.com/office/drawing/2012/chart">
                      <c:ext xmlns:c15="http://schemas.microsoft.com/office/drawing/2012/chart" uri="{02D57815-91ED-43cb-92C2-25804820EDAC}">
                        <c15:formulaRef>
                          <c15:sqref>Admissions!$B$29:$AJ$29</c15:sqref>
                        </c15:formulaRef>
                      </c:ext>
                    </c:extLst>
                    <c:numCache>
                      <c:formatCode>mmm\-yy</c:formatCode>
                      <c:ptCount val="35"/>
                      <c:pt idx="0">
                        <c:v>44287</c:v>
                      </c:pt>
                      <c:pt idx="1">
                        <c:v>44317</c:v>
                      </c:pt>
                      <c:pt idx="2">
                        <c:v>44348</c:v>
                      </c:pt>
                      <c:pt idx="3">
                        <c:v>44378</c:v>
                      </c:pt>
                      <c:pt idx="4">
                        <c:v>44409</c:v>
                      </c:pt>
                      <c:pt idx="5">
                        <c:v>44440</c:v>
                      </c:pt>
                      <c:pt idx="6">
                        <c:v>44470</c:v>
                      </c:pt>
                      <c:pt idx="7">
                        <c:v>44501</c:v>
                      </c:pt>
                      <c:pt idx="8">
                        <c:v>44531</c:v>
                      </c:pt>
                      <c:pt idx="9">
                        <c:v>44562</c:v>
                      </c:pt>
                      <c:pt idx="10">
                        <c:v>44593</c:v>
                      </c:pt>
                      <c:pt idx="11">
                        <c:v>44621</c:v>
                      </c:pt>
                      <c:pt idx="12">
                        <c:v>44652</c:v>
                      </c:pt>
                      <c:pt idx="13">
                        <c:v>44682</c:v>
                      </c:pt>
                      <c:pt idx="14">
                        <c:v>44713</c:v>
                      </c:pt>
                      <c:pt idx="15">
                        <c:v>44743</c:v>
                      </c:pt>
                      <c:pt idx="16">
                        <c:v>44774</c:v>
                      </c:pt>
                      <c:pt idx="17">
                        <c:v>44805</c:v>
                      </c:pt>
                      <c:pt idx="18">
                        <c:v>44835</c:v>
                      </c:pt>
                      <c:pt idx="19">
                        <c:v>44866</c:v>
                      </c:pt>
                      <c:pt idx="20">
                        <c:v>44896</c:v>
                      </c:pt>
                      <c:pt idx="21">
                        <c:v>44927</c:v>
                      </c:pt>
                      <c:pt idx="22">
                        <c:v>44958</c:v>
                      </c:pt>
                      <c:pt idx="23">
                        <c:v>44986</c:v>
                      </c:pt>
                      <c:pt idx="24">
                        <c:v>45017</c:v>
                      </c:pt>
                      <c:pt idx="25">
                        <c:v>45047</c:v>
                      </c:pt>
                      <c:pt idx="26">
                        <c:v>45078</c:v>
                      </c:pt>
                      <c:pt idx="27">
                        <c:v>45108</c:v>
                      </c:pt>
                      <c:pt idx="28">
                        <c:v>45139</c:v>
                      </c:pt>
                      <c:pt idx="29">
                        <c:v>45170</c:v>
                      </c:pt>
                      <c:pt idx="30">
                        <c:v>45200</c:v>
                      </c:pt>
                      <c:pt idx="31">
                        <c:v>45231</c:v>
                      </c:pt>
                      <c:pt idx="32">
                        <c:v>45261</c:v>
                      </c:pt>
                      <c:pt idx="33">
                        <c:v>45292</c:v>
                      </c:pt>
                      <c:pt idx="34">
                        <c:v>45323</c:v>
                      </c:pt>
                    </c:numCache>
                  </c:numRef>
                </c:cat>
                <c:val>
                  <c:numRef>
                    <c:extLst xmlns:c15="http://schemas.microsoft.com/office/drawing/2012/chart">
                      <c:ext xmlns:c15="http://schemas.microsoft.com/office/drawing/2012/chart" uri="{02D57815-91ED-43cb-92C2-25804820EDAC}">
                        <c15:formulaRef>
                          <c15:sqref>Admissions!$B$35:$AJ$35</c15:sqref>
                        </c15:formulaRef>
                      </c:ext>
                    </c:extLst>
                    <c:numCache>
                      <c:formatCode>General</c:formatCode>
                      <c:ptCount val="35"/>
                      <c:pt idx="0">
                        <c:v>1</c:v>
                      </c:pt>
                      <c:pt idx="2">
                        <c:v>2</c:v>
                      </c:pt>
                      <c:pt idx="5">
                        <c:v>2</c:v>
                      </c:pt>
                      <c:pt idx="8">
                        <c:v>1</c:v>
                      </c:pt>
                      <c:pt idx="11">
                        <c:v>1</c:v>
                      </c:pt>
                      <c:pt idx="16">
                        <c:v>1</c:v>
                      </c:pt>
                      <c:pt idx="26">
                        <c:v>1</c:v>
                      </c:pt>
                      <c:pt idx="28">
                        <c:v>1</c:v>
                      </c:pt>
                      <c:pt idx="29">
                        <c:v>1</c:v>
                      </c:pt>
                      <c:pt idx="33">
                        <c:v>1</c:v>
                      </c:pt>
                      <c:pt idx="34">
                        <c:v>2</c:v>
                      </c:pt>
                    </c:numCache>
                  </c:numRef>
                </c:val>
                <c:smooth val="0"/>
                <c:extLst xmlns:c15="http://schemas.microsoft.com/office/drawing/2012/chart">
                  <c:ext xmlns:c16="http://schemas.microsoft.com/office/drawing/2014/chart" uri="{C3380CC4-5D6E-409C-BE32-E72D297353CC}">
                    <c16:uniqueId val="{00000005-4F9D-41CF-A5BB-4F28CD5CD338}"/>
                  </c:ext>
                </c:extLst>
              </c15:ser>
            </c15:filteredLineSeries>
            <c15:filteredLineSeries>
              <c15:ser>
                <c:idx val="7"/>
                <c:order val="6"/>
                <c:tx>
                  <c:strRef>
                    <c:extLst xmlns:c15="http://schemas.microsoft.com/office/drawing/2012/chart">
                      <c:ext xmlns:c15="http://schemas.microsoft.com/office/drawing/2012/chart" uri="{02D57815-91ED-43cb-92C2-25804820EDAC}">
                        <c15:formulaRef>
                          <c15:sqref>Admissions!$A$36</c15:sqref>
                        </c15:formulaRef>
                      </c:ext>
                    </c:extLst>
                    <c:strCache>
                      <c:ptCount val="1"/>
                      <c:pt idx="0">
                        <c:v>CAMHS Med Secure</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numRef>
                    <c:extLst xmlns:c15="http://schemas.microsoft.com/office/drawing/2012/chart">
                      <c:ext xmlns:c15="http://schemas.microsoft.com/office/drawing/2012/chart" uri="{02D57815-91ED-43cb-92C2-25804820EDAC}">
                        <c15:formulaRef>
                          <c15:sqref>Admissions!$B$29:$AJ$29</c15:sqref>
                        </c15:formulaRef>
                      </c:ext>
                    </c:extLst>
                    <c:numCache>
                      <c:formatCode>mmm\-yy</c:formatCode>
                      <c:ptCount val="35"/>
                      <c:pt idx="0">
                        <c:v>44287</c:v>
                      </c:pt>
                      <c:pt idx="1">
                        <c:v>44317</c:v>
                      </c:pt>
                      <c:pt idx="2">
                        <c:v>44348</c:v>
                      </c:pt>
                      <c:pt idx="3">
                        <c:v>44378</c:v>
                      </c:pt>
                      <c:pt idx="4">
                        <c:v>44409</c:v>
                      </c:pt>
                      <c:pt idx="5">
                        <c:v>44440</c:v>
                      </c:pt>
                      <c:pt idx="6">
                        <c:v>44470</c:v>
                      </c:pt>
                      <c:pt idx="7">
                        <c:v>44501</c:v>
                      </c:pt>
                      <c:pt idx="8">
                        <c:v>44531</c:v>
                      </c:pt>
                      <c:pt idx="9">
                        <c:v>44562</c:v>
                      </c:pt>
                      <c:pt idx="10">
                        <c:v>44593</c:v>
                      </c:pt>
                      <c:pt idx="11">
                        <c:v>44621</c:v>
                      </c:pt>
                      <c:pt idx="12">
                        <c:v>44652</c:v>
                      </c:pt>
                      <c:pt idx="13">
                        <c:v>44682</c:v>
                      </c:pt>
                      <c:pt idx="14">
                        <c:v>44713</c:v>
                      </c:pt>
                      <c:pt idx="15">
                        <c:v>44743</c:v>
                      </c:pt>
                      <c:pt idx="16">
                        <c:v>44774</c:v>
                      </c:pt>
                      <c:pt idx="17">
                        <c:v>44805</c:v>
                      </c:pt>
                      <c:pt idx="18">
                        <c:v>44835</c:v>
                      </c:pt>
                      <c:pt idx="19">
                        <c:v>44866</c:v>
                      </c:pt>
                      <c:pt idx="20">
                        <c:v>44896</c:v>
                      </c:pt>
                      <c:pt idx="21">
                        <c:v>44927</c:v>
                      </c:pt>
                      <c:pt idx="22">
                        <c:v>44958</c:v>
                      </c:pt>
                      <c:pt idx="23">
                        <c:v>44986</c:v>
                      </c:pt>
                      <c:pt idx="24">
                        <c:v>45017</c:v>
                      </c:pt>
                      <c:pt idx="25">
                        <c:v>45047</c:v>
                      </c:pt>
                      <c:pt idx="26">
                        <c:v>45078</c:v>
                      </c:pt>
                      <c:pt idx="27">
                        <c:v>45108</c:v>
                      </c:pt>
                      <c:pt idx="28">
                        <c:v>45139</c:v>
                      </c:pt>
                      <c:pt idx="29">
                        <c:v>45170</c:v>
                      </c:pt>
                      <c:pt idx="30">
                        <c:v>45200</c:v>
                      </c:pt>
                      <c:pt idx="31">
                        <c:v>45231</c:v>
                      </c:pt>
                      <c:pt idx="32">
                        <c:v>45261</c:v>
                      </c:pt>
                      <c:pt idx="33">
                        <c:v>45292</c:v>
                      </c:pt>
                      <c:pt idx="34">
                        <c:v>45323</c:v>
                      </c:pt>
                    </c:numCache>
                  </c:numRef>
                </c:cat>
                <c:val>
                  <c:numRef>
                    <c:extLst xmlns:c15="http://schemas.microsoft.com/office/drawing/2012/chart">
                      <c:ext xmlns:c15="http://schemas.microsoft.com/office/drawing/2012/chart" uri="{02D57815-91ED-43cb-92C2-25804820EDAC}">
                        <c15:formulaRef>
                          <c15:sqref>Admissions!$B$36:$AJ$36</c15:sqref>
                        </c15:formulaRef>
                      </c:ext>
                    </c:extLst>
                    <c:numCache>
                      <c:formatCode>General</c:formatCode>
                      <c:ptCount val="35"/>
                      <c:pt idx="0">
                        <c:v>2</c:v>
                      </c:pt>
                      <c:pt idx="1">
                        <c:v>3</c:v>
                      </c:pt>
                      <c:pt idx="2">
                        <c:v>2</c:v>
                      </c:pt>
                      <c:pt idx="3">
                        <c:v>3</c:v>
                      </c:pt>
                      <c:pt idx="4">
                        <c:v>1</c:v>
                      </c:pt>
                      <c:pt idx="5">
                        <c:v>1</c:v>
                      </c:pt>
                      <c:pt idx="6">
                        <c:v>1</c:v>
                      </c:pt>
                      <c:pt idx="7">
                        <c:v>2</c:v>
                      </c:pt>
                      <c:pt idx="9">
                        <c:v>2</c:v>
                      </c:pt>
                      <c:pt idx="11">
                        <c:v>1</c:v>
                      </c:pt>
                      <c:pt idx="12">
                        <c:v>1</c:v>
                      </c:pt>
                      <c:pt idx="13">
                        <c:v>2</c:v>
                      </c:pt>
                      <c:pt idx="15">
                        <c:v>1</c:v>
                      </c:pt>
                      <c:pt idx="17">
                        <c:v>1</c:v>
                      </c:pt>
                      <c:pt idx="19">
                        <c:v>3</c:v>
                      </c:pt>
                      <c:pt idx="20">
                        <c:v>1</c:v>
                      </c:pt>
                      <c:pt idx="22">
                        <c:v>3</c:v>
                      </c:pt>
                      <c:pt idx="24">
                        <c:v>1</c:v>
                      </c:pt>
                      <c:pt idx="25">
                        <c:v>2</c:v>
                      </c:pt>
                      <c:pt idx="28">
                        <c:v>1</c:v>
                      </c:pt>
                      <c:pt idx="29">
                        <c:v>1</c:v>
                      </c:pt>
                      <c:pt idx="30">
                        <c:v>2</c:v>
                      </c:pt>
                      <c:pt idx="32">
                        <c:v>2</c:v>
                      </c:pt>
                      <c:pt idx="33">
                        <c:v>1</c:v>
                      </c:pt>
                      <c:pt idx="34">
                        <c:v>1</c:v>
                      </c:pt>
                    </c:numCache>
                  </c:numRef>
                </c:val>
                <c:smooth val="0"/>
                <c:extLst xmlns:c15="http://schemas.microsoft.com/office/drawing/2012/chart">
                  <c:ext xmlns:c16="http://schemas.microsoft.com/office/drawing/2014/chart" uri="{C3380CC4-5D6E-409C-BE32-E72D297353CC}">
                    <c16:uniqueId val="{00000006-4F9D-41CF-A5BB-4F28CD5CD338}"/>
                  </c:ext>
                </c:extLst>
              </c15:ser>
            </c15:filteredLineSeries>
            <c15:filteredLineSeries>
              <c15:ser>
                <c:idx val="8"/>
                <c:order val="7"/>
                <c:tx>
                  <c:strRef>
                    <c:extLst xmlns:c15="http://schemas.microsoft.com/office/drawing/2012/chart">
                      <c:ext xmlns:c15="http://schemas.microsoft.com/office/drawing/2012/chart" uri="{02D57815-91ED-43cb-92C2-25804820EDAC}">
                        <c15:formulaRef>
                          <c15:sqref>Admissions!$A$37</c15:sqref>
                        </c15:formulaRef>
                      </c:ext>
                    </c:extLst>
                    <c:strCache>
                      <c:ptCount val="1"/>
                      <c:pt idx="0">
                        <c:v>CAMHS Med Secure LD/ASC</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numRef>
                    <c:extLst xmlns:c15="http://schemas.microsoft.com/office/drawing/2012/chart">
                      <c:ext xmlns:c15="http://schemas.microsoft.com/office/drawing/2012/chart" uri="{02D57815-91ED-43cb-92C2-25804820EDAC}">
                        <c15:formulaRef>
                          <c15:sqref>Admissions!$B$29:$AJ$29</c15:sqref>
                        </c15:formulaRef>
                      </c:ext>
                    </c:extLst>
                    <c:numCache>
                      <c:formatCode>mmm\-yy</c:formatCode>
                      <c:ptCount val="35"/>
                      <c:pt idx="0">
                        <c:v>44287</c:v>
                      </c:pt>
                      <c:pt idx="1">
                        <c:v>44317</c:v>
                      </c:pt>
                      <c:pt idx="2">
                        <c:v>44348</c:v>
                      </c:pt>
                      <c:pt idx="3">
                        <c:v>44378</c:v>
                      </c:pt>
                      <c:pt idx="4">
                        <c:v>44409</c:v>
                      </c:pt>
                      <c:pt idx="5">
                        <c:v>44440</c:v>
                      </c:pt>
                      <c:pt idx="6">
                        <c:v>44470</c:v>
                      </c:pt>
                      <c:pt idx="7">
                        <c:v>44501</c:v>
                      </c:pt>
                      <c:pt idx="8">
                        <c:v>44531</c:v>
                      </c:pt>
                      <c:pt idx="9">
                        <c:v>44562</c:v>
                      </c:pt>
                      <c:pt idx="10">
                        <c:v>44593</c:v>
                      </c:pt>
                      <c:pt idx="11">
                        <c:v>44621</c:v>
                      </c:pt>
                      <c:pt idx="12">
                        <c:v>44652</c:v>
                      </c:pt>
                      <c:pt idx="13">
                        <c:v>44682</c:v>
                      </c:pt>
                      <c:pt idx="14">
                        <c:v>44713</c:v>
                      </c:pt>
                      <c:pt idx="15">
                        <c:v>44743</c:v>
                      </c:pt>
                      <c:pt idx="16">
                        <c:v>44774</c:v>
                      </c:pt>
                      <c:pt idx="17">
                        <c:v>44805</c:v>
                      </c:pt>
                      <c:pt idx="18">
                        <c:v>44835</c:v>
                      </c:pt>
                      <c:pt idx="19">
                        <c:v>44866</c:v>
                      </c:pt>
                      <c:pt idx="20">
                        <c:v>44896</c:v>
                      </c:pt>
                      <c:pt idx="21">
                        <c:v>44927</c:v>
                      </c:pt>
                      <c:pt idx="22">
                        <c:v>44958</c:v>
                      </c:pt>
                      <c:pt idx="23">
                        <c:v>44986</c:v>
                      </c:pt>
                      <c:pt idx="24">
                        <c:v>45017</c:v>
                      </c:pt>
                      <c:pt idx="25">
                        <c:v>45047</c:v>
                      </c:pt>
                      <c:pt idx="26">
                        <c:v>45078</c:v>
                      </c:pt>
                      <c:pt idx="27">
                        <c:v>45108</c:v>
                      </c:pt>
                      <c:pt idx="28">
                        <c:v>45139</c:v>
                      </c:pt>
                      <c:pt idx="29">
                        <c:v>45170</c:v>
                      </c:pt>
                      <c:pt idx="30">
                        <c:v>45200</c:v>
                      </c:pt>
                      <c:pt idx="31">
                        <c:v>45231</c:v>
                      </c:pt>
                      <c:pt idx="32">
                        <c:v>45261</c:v>
                      </c:pt>
                      <c:pt idx="33">
                        <c:v>45292</c:v>
                      </c:pt>
                      <c:pt idx="34">
                        <c:v>45323</c:v>
                      </c:pt>
                    </c:numCache>
                  </c:numRef>
                </c:cat>
                <c:val>
                  <c:numRef>
                    <c:extLst xmlns:c15="http://schemas.microsoft.com/office/drawing/2012/chart">
                      <c:ext xmlns:c15="http://schemas.microsoft.com/office/drawing/2012/chart" uri="{02D57815-91ED-43cb-92C2-25804820EDAC}">
                        <c15:formulaRef>
                          <c15:sqref>Admissions!$B$37:$AJ$37</c15:sqref>
                        </c15:formulaRef>
                      </c:ext>
                    </c:extLst>
                    <c:numCache>
                      <c:formatCode>General</c:formatCode>
                      <c:ptCount val="35"/>
                      <c:pt idx="2">
                        <c:v>1</c:v>
                      </c:pt>
                      <c:pt idx="8">
                        <c:v>1</c:v>
                      </c:pt>
                      <c:pt idx="9">
                        <c:v>1</c:v>
                      </c:pt>
                      <c:pt idx="11">
                        <c:v>1</c:v>
                      </c:pt>
                      <c:pt idx="26">
                        <c:v>1</c:v>
                      </c:pt>
                    </c:numCache>
                  </c:numRef>
                </c:val>
                <c:smooth val="0"/>
                <c:extLst xmlns:c15="http://schemas.microsoft.com/office/drawing/2012/chart">
                  <c:ext xmlns:c16="http://schemas.microsoft.com/office/drawing/2014/chart" uri="{C3380CC4-5D6E-409C-BE32-E72D297353CC}">
                    <c16:uniqueId val="{00000007-4F9D-41CF-A5BB-4F28CD5CD338}"/>
                  </c:ext>
                </c:extLst>
              </c15:ser>
            </c15:filteredLineSeries>
            <c15:filteredLineSeries>
              <c15:ser>
                <c:idx val="9"/>
                <c:order val="8"/>
                <c:tx>
                  <c:strRef>
                    <c:extLst xmlns:c15="http://schemas.microsoft.com/office/drawing/2012/chart">
                      <c:ext xmlns:c15="http://schemas.microsoft.com/office/drawing/2012/chart" uri="{02D57815-91ED-43cb-92C2-25804820EDAC}">
                        <c15:formulaRef>
                          <c15:sqref>Admissions!$A$38</c15:sqref>
                        </c15:formulaRef>
                      </c:ext>
                    </c:extLst>
                    <c:strCache>
                      <c:ptCount val="1"/>
                      <c:pt idx="0">
                        <c:v>CAMHS PICU</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numRef>
                    <c:extLst xmlns:c15="http://schemas.microsoft.com/office/drawing/2012/chart">
                      <c:ext xmlns:c15="http://schemas.microsoft.com/office/drawing/2012/chart" uri="{02D57815-91ED-43cb-92C2-25804820EDAC}">
                        <c15:formulaRef>
                          <c15:sqref>Admissions!$B$29:$AJ$29</c15:sqref>
                        </c15:formulaRef>
                      </c:ext>
                    </c:extLst>
                    <c:numCache>
                      <c:formatCode>mmm\-yy</c:formatCode>
                      <c:ptCount val="35"/>
                      <c:pt idx="0">
                        <c:v>44287</c:v>
                      </c:pt>
                      <c:pt idx="1">
                        <c:v>44317</c:v>
                      </c:pt>
                      <c:pt idx="2">
                        <c:v>44348</c:v>
                      </c:pt>
                      <c:pt idx="3">
                        <c:v>44378</c:v>
                      </c:pt>
                      <c:pt idx="4">
                        <c:v>44409</c:v>
                      </c:pt>
                      <c:pt idx="5">
                        <c:v>44440</c:v>
                      </c:pt>
                      <c:pt idx="6">
                        <c:v>44470</c:v>
                      </c:pt>
                      <c:pt idx="7">
                        <c:v>44501</c:v>
                      </c:pt>
                      <c:pt idx="8">
                        <c:v>44531</c:v>
                      </c:pt>
                      <c:pt idx="9">
                        <c:v>44562</c:v>
                      </c:pt>
                      <c:pt idx="10">
                        <c:v>44593</c:v>
                      </c:pt>
                      <c:pt idx="11">
                        <c:v>44621</c:v>
                      </c:pt>
                      <c:pt idx="12">
                        <c:v>44652</c:v>
                      </c:pt>
                      <c:pt idx="13">
                        <c:v>44682</c:v>
                      </c:pt>
                      <c:pt idx="14">
                        <c:v>44713</c:v>
                      </c:pt>
                      <c:pt idx="15">
                        <c:v>44743</c:v>
                      </c:pt>
                      <c:pt idx="16">
                        <c:v>44774</c:v>
                      </c:pt>
                      <c:pt idx="17">
                        <c:v>44805</c:v>
                      </c:pt>
                      <c:pt idx="18">
                        <c:v>44835</c:v>
                      </c:pt>
                      <c:pt idx="19">
                        <c:v>44866</c:v>
                      </c:pt>
                      <c:pt idx="20">
                        <c:v>44896</c:v>
                      </c:pt>
                      <c:pt idx="21">
                        <c:v>44927</c:v>
                      </c:pt>
                      <c:pt idx="22">
                        <c:v>44958</c:v>
                      </c:pt>
                      <c:pt idx="23">
                        <c:v>44986</c:v>
                      </c:pt>
                      <c:pt idx="24">
                        <c:v>45017</c:v>
                      </c:pt>
                      <c:pt idx="25">
                        <c:v>45047</c:v>
                      </c:pt>
                      <c:pt idx="26">
                        <c:v>45078</c:v>
                      </c:pt>
                      <c:pt idx="27">
                        <c:v>45108</c:v>
                      </c:pt>
                      <c:pt idx="28">
                        <c:v>45139</c:v>
                      </c:pt>
                      <c:pt idx="29">
                        <c:v>45170</c:v>
                      </c:pt>
                      <c:pt idx="30">
                        <c:v>45200</c:v>
                      </c:pt>
                      <c:pt idx="31">
                        <c:v>45231</c:v>
                      </c:pt>
                      <c:pt idx="32">
                        <c:v>45261</c:v>
                      </c:pt>
                      <c:pt idx="33">
                        <c:v>45292</c:v>
                      </c:pt>
                      <c:pt idx="34">
                        <c:v>45323</c:v>
                      </c:pt>
                    </c:numCache>
                  </c:numRef>
                </c:cat>
                <c:val>
                  <c:numRef>
                    <c:extLst xmlns:c15="http://schemas.microsoft.com/office/drawing/2012/chart">
                      <c:ext xmlns:c15="http://schemas.microsoft.com/office/drawing/2012/chart" uri="{02D57815-91ED-43cb-92C2-25804820EDAC}">
                        <c15:formulaRef>
                          <c15:sqref>Admissions!$B$38:$AJ$38</c15:sqref>
                        </c15:formulaRef>
                      </c:ext>
                    </c:extLst>
                    <c:numCache>
                      <c:formatCode>General</c:formatCode>
                      <c:ptCount val="35"/>
                      <c:pt idx="0">
                        <c:v>21</c:v>
                      </c:pt>
                      <c:pt idx="1">
                        <c:v>25</c:v>
                      </c:pt>
                      <c:pt idx="2">
                        <c:v>24</c:v>
                      </c:pt>
                      <c:pt idx="3">
                        <c:v>23</c:v>
                      </c:pt>
                      <c:pt idx="4">
                        <c:v>19</c:v>
                      </c:pt>
                      <c:pt idx="5">
                        <c:v>16</c:v>
                      </c:pt>
                      <c:pt idx="6">
                        <c:v>15</c:v>
                      </c:pt>
                      <c:pt idx="7">
                        <c:v>17</c:v>
                      </c:pt>
                      <c:pt idx="8">
                        <c:v>14</c:v>
                      </c:pt>
                      <c:pt idx="9">
                        <c:v>28</c:v>
                      </c:pt>
                      <c:pt idx="10">
                        <c:v>13</c:v>
                      </c:pt>
                      <c:pt idx="11">
                        <c:v>25</c:v>
                      </c:pt>
                      <c:pt idx="12">
                        <c:v>29</c:v>
                      </c:pt>
                      <c:pt idx="13">
                        <c:v>28</c:v>
                      </c:pt>
                      <c:pt idx="14">
                        <c:v>30</c:v>
                      </c:pt>
                      <c:pt idx="15">
                        <c:v>22</c:v>
                      </c:pt>
                      <c:pt idx="16">
                        <c:v>22</c:v>
                      </c:pt>
                      <c:pt idx="17">
                        <c:v>23</c:v>
                      </c:pt>
                      <c:pt idx="18">
                        <c:v>27</c:v>
                      </c:pt>
                      <c:pt idx="19">
                        <c:v>38</c:v>
                      </c:pt>
                      <c:pt idx="20">
                        <c:v>29</c:v>
                      </c:pt>
                      <c:pt idx="21">
                        <c:v>33</c:v>
                      </c:pt>
                      <c:pt idx="22">
                        <c:v>21</c:v>
                      </c:pt>
                      <c:pt idx="23">
                        <c:v>31</c:v>
                      </c:pt>
                      <c:pt idx="24">
                        <c:v>15</c:v>
                      </c:pt>
                      <c:pt idx="25">
                        <c:v>22</c:v>
                      </c:pt>
                      <c:pt idx="26">
                        <c:v>18</c:v>
                      </c:pt>
                      <c:pt idx="27">
                        <c:v>22</c:v>
                      </c:pt>
                      <c:pt idx="28">
                        <c:v>20</c:v>
                      </c:pt>
                      <c:pt idx="29">
                        <c:v>21</c:v>
                      </c:pt>
                      <c:pt idx="30">
                        <c:v>22</c:v>
                      </c:pt>
                      <c:pt idx="31">
                        <c:v>31</c:v>
                      </c:pt>
                      <c:pt idx="32">
                        <c:v>25</c:v>
                      </c:pt>
                      <c:pt idx="33">
                        <c:v>25</c:v>
                      </c:pt>
                      <c:pt idx="34">
                        <c:v>19</c:v>
                      </c:pt>
                    </c:numCache>
                  </c:numRef>
                </c:val>
                <c:smooth val="0"/>
                <c:extLst xmlns:c15="http://schemas.microsoft.com/office/drawing/2012/chart">
                  <c:ext xmlns:c16="http://schemas.microsoft.com/office/drawing/2014/chart" uri="{C3380CC4-5D6E-409C-BE32-E72D297353CC}">
                    <c16:uniqueId val="{00000008-4F9D-41CF-A5BB-4F28CD5CD338}"/>
                  </c:ext>
                </c:extLst>
              </c15:ser>
            </c15:filteredLineSeries>
            <c15:filteredLineSeries>
              <c15:ser>
                <c:idx val="10"/>
                <c:order val="9"/>
                <c:tx>
                  <c:strRef>
                    <c:extLst xmlns:c15="http://schemas.microsoft.com/office/drawing/2012/chart">
                      <c:ext xmlns:c15="http://schemas.microsoft.com/office/drawing/2012/chart" uri="{02D57815-91ED-43cb-92C2-25804820EDAC}">
                        <c15:formulaRef>
                          <c15:sqref>Admissions!$A$39</c15:sqref>
                        </c15:formulaRef>
                      </c:ext>
                    </c:extLst>
                    <c:strCache>
                      <c:ptCount val="1"/>
                      <c:pt idx="0">
                        <c:v>Children's Services</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numRef>
                    <c:extLst xmlns:c15="http://schemas.microsoft.com/office/drawing/2012/chart">
                      <c:ext xmlns:c15="http://schemas.microsoft.com/office/drawing/2012/chart" uri="{02D57815-91ED-43cb-92C2-25804820EDAC}">
                        <c15:formulaRef>
                          <c15:sqref>Admissions!$B$29:$AJ$29</c15:sqref>
                        </c15:formulaRef>
                      </c:ext>
                    </c:extLst>
                    <c:numCache>
                      <c:formatCode>mmm\-yy</c:formatCode>
                      <c:ptCount val="35"/>
                      <c:pt idx="0">
                        <c:v>44287</c:v>
                      </c:pt>
                      <c:pt idx="1">
                        <c:v>44317</c:v>
                      </c:pt>
                      <c:pt idx="2">
                        <c:v>44348</c:v>
                      </c:pt>
                      <c:pt idx="3">
                        <c:v>44378</c:v>
                      </c:pt>
                      <c:pt idx="4">
                        <c:v>44409</c:v>
                      </c:pt>
                      <c:pt idx="5">
                        <c:v>44440</c:v>
                      </c:pt>
                      <c:pt idx="6">
                        <c:v>44470</c:v>
                      </c:pt>
                      <c:pt idx="7">
                        <c:v>44501</c:v>
                      </c:pt>
                      <c:pt idx="8">
                        <c:v>44531</c:v>
                      </c:pt>
                      <c:pt idx="9">
                        <c:v>44562</c:v>
                      </c:pt>
                      <c:pt idx="10">
                        <c:v>44593</c:v>
                      </c:pt>
                      <c:pt idx="11">
                        <c:v>44621</c:v>
                      </c:pt>
                      <c:pt idx="12">
                        <c:v>44652</c:v>
                      </c:pt>
                      <c:pt idx="13">
                        <c:v>44682</c:v>
                      </c:pt>
                      <c:pt idx="14">
                        <c:v>44713</c:v>
                      </c:pt>
                      <c:pt idx="15">
                        <c:v>44743</c:v>
                      </c:pt>
                      <c:pt idx="16">
                        <c:v>44774</c:v>
                      </c:pt>
                      <c:pt idx="17">
                        <c:v>44805</c:v>
                      </c:pt>
                      <c:pt idx="18">
                        <c:v>44835</c:v>
                      </c:pt>
                      <c:pt idx="19">
                        <c:v>44866</c:v>
                      </c:pt>
                      <c:pt idx="20">
                        <c:v>44896</c:v>
                      </c:pt>
                      <c:pt idx="21">
                        <c:v>44927</c:v>
                      </c:pt>
                      <c:pt idx="22">
                        <c:v>44958</c:v>
                      </c:pt>
                      <c:pt idx="23">
                        <c:v>44986</c:v>
                      </c:pt>
                      <c:pt idx="24">
                        <c:v>45017</c:v>
                      </c:pt>
                      <c:pt idx="25">
                        <c:v>45047</c:v>
                      </c:pt>
                      <c:pt idx="26">
                        <c:v>45078</c:v>
                      </c:pt>
                      <c:pt idx="27">
                        <c:v>45108</c:v>
                      </c:pt>
                      <c:pt idx="28">
                        <c:v>45139</c:v>
                      </c:pt>
                      <c:pt idx="29">
                        <c:v>45170</c:v>
                      </c:pt>
                      <c:pt idx="30">
                        <c:v>45200</c:v>
                      </c:pt>
                      <c:pt idx="31">
                        <c:v>45231</c:v>
                      </c:pt>
                      <c:pt idx="32">
                        <c:v>45261</c:v>
                      </c:pt>
                      <c:pt idx="33">
                        <c:v>45292</c:v>
                      </c:pt>
                      <c:pt idx="34">
                        <c:v>45323</c:v>
                      </c:pt>
                    </c:numCache>
                  </c:numRef>
                </c:cat>
                <c:val>
                  <c:numRef>
                    <c:extLst xmlns:c15="http://schemas.microsoft.com/office/drawing/2012/chart">
                      <c:ext xmlns:c15="http://schemas.microsoft.com/office/drawing/2012/chart" uri="{02D57815-91ED-43cb-92C2-25804820EDAC}">
                        <c15:formulaRef>
                          <c15:sqref>Admissions!$B$39:$AJ$39</c15:sqref>
                        </c15:formulaRef>
                      </c:ext>
                    </c:extLst>
                    <c:numCache>
                      <c:formatCode>General</c:formatCode>
                      <c:ptCount val="35"/>
                      <c:pt idx="0">
                        <c:v>3</c:v>
                      </c:pt>
                      <c:pt idx="1">
                        <c:v>7</c:v>
                      </c:pt>
                      <c:pt idx="2">
                        <c:v>5</c:v>
                      </c:pt>
                      <c:pt idx="3">
                        <c:v>3</c:v>
                      </c:pt>
                      <c:pt idx="4">
                        <c:v>5</c:v>
                      </c:pt>
                      <c:pt idx="5">
                        <c:v>2</c:v>
                      </c:pt>
                      <c:pt idx="6">
                        <c:v>7</c:v>
                      </c:pt>
                      <c:pt idx="7">
                        <c:v>7</c:v>
                      </c:pt>
                      <c:pt idx="8">
                        <c:v>5</c:v>
                      </c:pt>
                      <c:pt idx="9">
                        <c:v>2</c:v>
                      </c:pt>
                      <c:pt idx="10">
                        <c:v>3</c:v>
                      </c:pt>
                      <c:pt idx="11">
                        <c:v>6</c:v>
                      </c:pt>
                      <c:pt idx="12">
                        <c:v>4</c:v>
                      </c:pt>
                      <c:pt idx="13">
                        <c:v>4</c:v>
                      </c:pt>
                      <c:pt idx="14">
                        <c:v>6</c:v>
                      </c:pt>
                      <c:pt idx="15">
                        <c:v>3</c:v>
                      </c:pt>
                      <c:pt idx="16">
                        <c:v>4</c:v>
                      </c:pt>
                      <c:pt idx="17">
                        <c:v>7</c:v>
                      </c:pt>
                      <c:pt idx="18">
                        <c:v>5</c:v>
                      </c:pt>
                      <c:pt idx="19">
                        <c:v>10</c:v>
                      </c:pt>
                      <c:pt idx="20">
                        <c:v>2</c:v>
                      </c:pt>
                      <c:pt idx="21">
                        <c:v>7</c:v>
                      </c:pt>
                      <c:pt idx="22">
                        <c:v>1</c:v>
                      </c:pt>
                      <c:pt idx="23">
                        <c:v>6</c:v>
                      </c:pt>
                      <c:pt idx="24">
                        <c:v>2</c:v>
                      </c:pt>
                      <c:pt idx="25">
                        <c:v>5</c:v>
                      </c:pt>
                      <c:pt idx="26">
                        <c:v>8</c:v>
                      </c:pt>
                      <c:pt idx="27">
                        <c:v>4</c:v>
                      </c:pt>
                      <c:pt idx="28">
                        <c:v>6</c:v>
                      </c:pt>
                      <c:pt idx="29">
                        <c:v>5</c:v>
                      </c:pt>
                      <c:pt idx="30">
                        <c:v>6</c:v>
                      </c:pt>
                      <c:pt idx="31">
                        <c:v>5</c:v>
                      </c:pt>
                      <c:pt idx="32">
                        <c:v>5</c:v>
                      </c:pt>
                      <c:pt idx="33">
                        <c:v>6</c:v>
                      </c:pt>
                      <c:pt idx="34">
                        <c:v>4</c:v>
                      </c:pt>
                    </c:numCache>
                  </c:numRef>
                </c:val>
                <c:smooth val="0"/>
                <c:extLst xmlns:c15="http://schemas.microsoft.com/office/drawing/2012/chart">
                  <c:ext xmlns:c16="http://schemas.microsoft.com/office/drawing/2014/chart" uri="{C3380CC4-5D6E-409C-BE32-E72D297353CC}">
                    <c16:uniqueId val="{00000009-4F9D-41CF-A5BB-4F28CD5CD338}"/>
                  </c:ext>
                </c:extLst>
              </c15:ser>
            </c15:filteredLineSeries>
            <c15:filteredLineSeries>
              <c15:ser>
                <c:idx val="11"/>
                <c:order val="10"/>
                <c:tx>
                  <c:strRef>
                    <c:extLst xmlns:c15="http://schemas.microsoft.com/office/drawing/2012/chart">
                      <c:ext xmlns:c15="http://schemas.microsoft.com/office/drawing/2012/chart" uri="{02D57815-91ED-43cb-92C2-25804820EDAC}">
                        <c15:formulaRef>
                          <c15:sqref>Admissions!$A$40</c15:sqref>
                        </c15:formulaRef>
                      </c:ext>
                    </c:extLst>
                    <c:strCache>
                      <c:ptCount val="1"/>
                      <c:pt idx="0">
                        <c:v>Deaf CAMHS</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numRef>
                    <c:extLst xmlns:c15="http://schemas.microsoft.com/office/drawing/2012/chart">
                      <c:ext xmlns:c15="http://schemas.microsoft.com/office/drawing/2012/chart" uri="{02D57815-91ED-43cb-92C2-25804820EDAC}">
                        <c15:formulaRef>
                          <c15:sqref>Admissions!$B$29:$AJ$29</c15:sqref>
                        </c15:formulaRef>
                      </c:ext>
                    </c:extLst>
                    <c:numCache>
                      <c:formatCode>mmm\-yy</c:formatCode>
                      <c:ptCount val="35"/>
                      <c:pt idx="0">
                        <c:v>44287</c:v>
                      </c:pt>
                      <c:pt idx="1">
                        <c:v>44317</c:v>
                      </c:pt>
                      <c:pt idx="2">
                        <c:v>44348</c:v>
                      </c:pt>
                      <c:pt idx="3">
                        <c:v>44378</c:v>
                      </c:pt>
                      <c:pt idx="4">
                        <c:v>44409</c:v>
                      </c:pt>
                      <c:pt idx="5">
                        <c:v>44440</c:v>
                      </c:pt>
                      <c:pt idx="6">
                        <c:v>44470</c:v>
                      </c:pt>
                      <c:pt idx="7">
                        <c:v>44501</c:v>
                      </c:pt>
                      <c:pt idx="8">
                        <c:v>44531</c:v>
                      </c:pt>
                      <c:pt idx="9">
                        <c:v>44562</c:v>
                      </c:pt>
                      <c:pt idx="10">
                        <c:v>44593</c:v>
                      </c:pt>
                      <c:pt idx="11">
                        <c:v>44621</c:v>
                      </c:pt>
                      <c:pt idx="12">
                        <c:v>44652</c:v>
                      </c:pt>
                      <c:pt idx="13">
                        <c:v>44682</c:v>
                      </c:pt>
                      <c:pt idx="14">
                        <c:v>44713</c:v>
                      </c:pt>
                      <c:pt idx="15">
                        <c:v>44743</c:v>
                      </c:pt>
                      <c:pt idx="16">
                        <c:v>44774</c:v>
                      </c:pt>
                      <c:pt idx="17">
                        <c:v>44805</c:v>
                      </c:pt>
                      <c:pt idx="18">
                        <c:v>44835</c:v>
                      </c:pt>
                      <c:pt idx="19">
                        <c:v>44866</c:v>
                      </c:pt>
                      <c:pt idx="20">
                        <c:v>44896</c:v>
                      </c:pt>
                      <c:pt idx="21">
                        <c:v>44927</c:v>
                      </c:pt>
                      <c:pt idx="22">
                        <c:v>44958</c:v>
                      </c:pt>
                      <c:pt idx="23">
                        <c:v>44986</c:v>
                      </c:pt>
                      <c:pt idx="24">
                        <c:v>45017</c:v>
                      </c:pt>
                      <c:pt idx="25">
                        <c:v>45047</c:v>
                      </c:pt>
                      <c:pt idx="26">
                        <c:v>45078</c:v>
                      </c:pt>
                      <c:pt idx="27">
                        <c:v>45108</c:v>
                      </c:pt>
                      <c:pt idx="28">
                        <c:v>45139</c:v>
                      </c:pt>
                      <c:pt idx="29">
                        <c:v>45170</c:v>
                      </c:pt>
                      <c:pt idx="30">
                        <c:v>45200</c:v>
                      </c:pt>
                      <c:pt idx="31">
                        <c:v>45231</c:v>
                      </c:pt>
                      <c:pt idx="32">
                        <c:v>45261</c:v>
                      </c:pt>
                      <c:pt idx="33">
                        <c:v>45292</c:v>
                      </c:pt>
                      <c:pt idx="34">
                        <c:v>45323</c:v>
                      </c:pt>
                    </c:numCache>
                  </c:numRef>
                </c:cat>
                <c:val>
                  <c:numRef>
                    <c:extLst xmlns:c15="http://schemas.microsoft.com/office/drawing/2012/chart">
                      <c:ext xmlns:c15="http://schemas.microsoft.com/office/drawing/2012/chart" uri="{02D57815-91ED-43cb-92C2-25804820EDAC}">
                        <c15:formulaRef>
                          <c15:sqref>Admissions!$B$40:$AJ$40</c15:sqref>
                        </c15:formulaRef>
                      </c:ext>
                    </c:extLst>
                    <c:numCache>
                      <c:formatCode>General</c:formatCode>
                      <c:ptCount val="35"/>
                      <c:pt idx="7">
                        <c:v>1</c:v>
                      </c:pt>
                      <c:pt idx="25">
                        <c:v>1</c:v>
                      </c:pt>
                      <c:pt idx="27">
                        <c:v>2</c:v>
                      </c:pt>
                      <c:pt idx="28">
                        <c:v>1</c:v>
                      </c:pt>
                      <c:pt idx="29">
                        <c:v>1</c:v>
                      </c:pt>
                      <c:pt idx="32">
                        <c:v>1</c:v>
                      </c:pt>
                    </c:numCache>
                  </c:numRef>
                </c:val>
                <c:smooth val="0"/>
                <c:extLst xmlns:c15="http://schemas.microsoft.com/office/drawing/2012/chart">
                  <c:ext xmlns:c16="http://schemas.microsoft.com/office/drawing/2014/chart" uri="{C3380CC4-5D6E-409C-BE32-E72D297353CC}">
                    <c16:uniqueId val="{0000000A-4F9D-41CF-A5BB-4F28CD5CD338}"/>
                  </c:ext>
                </c:extLst>
              </c15:ser>
            </c15:filteredLineSeries>
            <c15:filteredLineSeries>
              <c15:ser>
                <c:idx val="12"/>
                <c:order val="11"/>
                <c:tx>
                  <c:strRef>
                    <c:extLst xmlns:c15="http://schemas.microsoft.com/office/drawing/2012/chart">
                      <c:ext xmlns:c15="http://schemas.microsoft.com/office/drawing/2012/chart" uri="{02D57815-91ED-43cb-92C2-25804820EDAC}">
                        <c15:formulaRef>
                          <c15:sqref>Admissions!$A$41</c15:sqref>
                        </c15:formulaRef>
                      </c:ext>
                    </c:extLst>
                    <c:strCache>
                      <c:ptCount val="1"/>
                      <c:pt idx="0">
                        <c:v>Unknown</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numRef>
                    <c:extLst xmlns:c15="http://schemas.microsoft.com/office/drawing/2012/chart">
                      <c:ext xmlns:c15="http://schemas.microsoft.com/office/drawing/2012/chart" uri="{02D57815-91ED-43cb-92C2-25804820EDAC}">
                        <c15:formulaRef>
                          <c15:sqref>Admissions!$B$29:$AJ$29</c15:sqref>
                        </c15:formulaRef>
                      </c:ext>
                    </c:extLst>
                    <c:numCache>
                      <c:formatCode>mmm\-yy</c:formatCode>
                      <c:ptCount val="35"/>
                      <c:pt idx="0">
                        <c:v>44287</c:v>
                      </c:pt>
                      <c:pt idx="1">
                        <c:v>44317</c:v>
                      </c:pt>
                      <c:pt idx="2">
                        <c:v>44348</c:v>
                      </c:pt>
                      <c:pt idx="3">
                        <c:v>44378</c:v>
                      </c:pt>
                      <c:pt idx="4">
                        <c:v>44409</c:v>
                      </c:pt>
                      <c:pt idx="5">
                        <c:v>44440</c:v>
                      </c:pt>
                      <c:pt idx="6">
                        <c:v>44470</c:v>
                      </c:pt>
                      <c:pt idx="7">
                        <c:v>44501</c:v>
                      </c:pt>
                      <c:pt idx="8">
                        <c:v>44531</c:v>
                      </c:pt>
                      <c:pt idx="9">
                        <c:v>44562</c:v>
                      </c:pt>
                      <c:pt idx="10">
                        <c:v>44593</c:v>
                      </c:pt>
                      <c:pt idx="11">
                        <c:v>44621</c:v>
                      </c:pt>
                      <c:pt idx="12">
                        <c:v>44652</c:v>
                      </c:pt>
                      <c:pt idx="13">
                        <c:v>44682</c:v>
                      </c:pt>
                      <c:pt idx="14">
                        <c:v>44713</c:v>
                      </c:pt>
                      <c:pt idx="15">
                        <c:v>44743</c:v>
                      </c:pt>
                      <c:pt idx="16">
                        <c:v>44774</c:v>
                      </c:pt>
                      <c:pt idx="17">
                        <c:v>44805</c:v>
                      </c:pt>
                      <c:pt idx="18">
                        <c:v>44835</c:v>
                      </c:pt>
                      <c:pt idx="19">
                        <c:v>44866</c:v>
                      </c:pt>
                      <c:pt idx="20">
                        <c:v>44896</c:v>
                      </c:pt>
                      <c:pt idx="21">
                        <c:v>44927</c:v>
                      </c:pt>
                      <c:pt idx="22">
                        <c:v>44958</c:v>
                      </c:pt>
                      <c:pt idx="23">
                        <c:v>44986</c:v>
                      </c:pt>
                      <c:pt idx="24">
                        <c:v>45017</c:v>
                      </c:pt>
                      <c:pt idx="25">
                        <c:v>45047</c:v>
                      </c:pt>
                      <c:pt idx="26">
                        <c:v>45078</c:v>
                      </c:pt>
                      <c:pt idx="27">
                        <c:v>45108</c:v>
                      </c:pt>
                      <c:pt idx="28">
                        <c:v>45139</c:v>
                      </c:pt>
                      <c:pt idx="29">
                        <c:v>45170</c:v>
                      </c:pt>
                      <c:pt idx="30">
                        <c:v>45200</c:v>
                      </c:pt>
                      <c:pt idx="31">
                        <c:v>45231</c:v>
                      </c:pt>
                      <c:pt idx="32">
                        <c:v>45261</c:v>
                      </c:pt>
                      <c:pt idx="33">
                        <c:v>45292</c:v>
                      </c:pt>
                      <c:pt idx="34">
                        <c:v>45323</c:v>
                      </c:pt>
                    </c:numCache>
                  </c:numRef>
                </c:cat>
                <c:val>
                  <c:numRef>
                    <c:extLst xmlns:c15="http://schemas.microsoft.com/office/drawing/2012/chart">
                      <c:ext xmlns:c15="http://schemas.microsoft.com/office/drawing/2012/chart" uri="{02D57815-91ED-43cb-92C2-25804820EDAC}">
                        <c15:formulaRef>
                          <c15:sqref>Admissions!$B$41:$AJ$41</c15:sqref>
                        </c15:formulaRef>
                      </c:ext>
                    </c:extLst>
                    <c:numCache>
                      <c:formatCode>General</c:formatCode>
                      <c:ptCount val="35"/>
                      <c:pt idx="0">
                        <c:v>1</c:v>
                      </c:pt>
                      <c:pt idx="1">
                        <c:v>3</c:v>
                      </c:pt>
                      <c:pt idx="2">
                        <c:v>2</c:v>
                      </c:pt>
                      <c:pt idx="3">
                        <c:v>1</c:v>
                      </c:pt>
                      <c:pt idx="21">
                        <c:v>1</c:v>
                      </c:pt>
                      <c:pt idx="24">
                        <c:v>1</c:v>
                      </c:pt>
                      <c:pt idx="25">
                        <c:v>3</c:v>
                      </c:pt>
                      <c:pt idx="26">
                        <c:v>1</c:v>
                      </c:pt>
                      <c:pt idx="27">
                        <c:v>3</c:v>
                      </c:pt>
                      <c:pt idx="28">
                        <c:v>1</c:v>
                      </c:pt>
                      <c:pt idx="29">
                        <c:v>1</c:v>
                      </c:pt>
                      <c:pt idx="30">
                        <c:v>3</c:v>
                      </c:pt>
                      <c:pt idx="31">
                        <c:v>3</c:v>
                      </c:pt>
                      <c:pt idx="32">
                        <c:v>1</c:v>
                      </c:pt>
                      <c:pt idx="33">
                        <c:v>2</c:v>
                      </c:pt>
                    </c:numCache>
                  </c:numRef>
                </c:val>
                <c:smooth val="0"/>
                <c:extLst xmlns:c15="http://schemas.microsoft.com/office/drawing/2012/chart">
                  <c:ext xmlns:c16="http://schemas.microsoft.com/office/drawing/2014/chart" uri="{C3380CC4-5D6E-409C-BE32-E72D297353CC}">
                    <c16:uniqueId val="{0000000B-4F9D-41CF-A5BB-4F28CD5CD338}"/>
                  </c:ext>
                </c:extLst>
              </c15:ser>
            </c15:filteredLineSeries>
          </c:ext>
        </c:extLst>
      </c:lineChart>
      <c:dateAx>
        <c:axId val="1125499904"/>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25276416"/>
        <c:crosses val="autoZero"/>
        <c:auto val="1"/>
        <c:lblOffset val="100"/>
        <c:baseTimeUnit val="months"/>
      </c:dateAx>
      <c:valAx>
        <c:axId val="11252764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sz="1200"/>
                  <a:t>Number of Admissions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25499904"/>
        <c:crosses val="autoZero"/>
        <c:crossBetween val="between"/>
      </c:valAx>
      <c:spPr>
        <a:noFill/>
        <a:ln>
          <a:noFill/>
        </a:ln>
        <a:effectLst/>
      </c:spPr>
    </c:plotArea>
    <c:legend>
      <c:legendPos val="t"/>
      <c:layout>
        <c:manualLayout>
          <c:xMode val="edge"/>
          <c:yMode val="edge"/>
          <c:x val="3.4764872851832655E-2"/>
          <c:y val="1.8681319489543977E-2"/>
          <c:w val="0.94899589158168951"/>
          <c:h val="0.1521476974469100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[current-patients-2024-06-20T1400.xlsx]Sheet1!PivotTable3</c:name>
    <c:fmtId val="10"/>
  </c:pivotSource>
  <c:chart>
    <c:autoTitleDeleted val="1"/>
    <c:pivotFmts>
      <c:pivotFmt>
        <c:idx val="0"/>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5400">
            <a:solidFill>
              <a:schemeClr val="lt1"/>
            </a:solidFill>
          </a:ln>
          <a:effectLst/>
          <a:sp3d contourW="25400">
            <a:contourClr>
              <a:schemeClr val="lt1"/>
            </a:contourClr>
          </a:sp3d>
        </c:spPr>
      </c:pivotFmt>
      <c:pivotFmt>
        <c:idx val="4"/>
        <c:spPr>
          <a:solidFill>
            <a:schemeClr val="accent1"/>
          </a:solidFill>
          <a:ln w="25400">
            <a:solidFill>
              <a:schemeClr val="lt1"/>
            </a:solidFill>
          </a:ln>
          <a:effectLst/>
          <a:sp3d contourW="25400">
            <a:contourClr>
              <a:schemeClr val="lt1"/>
            </a:contourClr>
          </a:sp3d>
        </c:spPr>
      </c:pivotFmt>
      <c:pivotFmt>
        <c:idx val="5"/>
        <c:spPr>
          <a:solidFill>
            <a:schemeClr val="accent1"/>
          </a:solidFill>
          <a:ln w="25400">
            <a:solidFill>
              <a:schemeClr val="lt1"/>
            </a:solidFill>
          </a:ln>
          <a:effectLst/>
          <a:sp3d contourW="25400">
            <a:contourClr>
              <a:schemeClr val="lt1"/>
            </a:contourClr>
          </a:sp3d>
        </c:spPr>
      </c:pivotFmt>
      <c:pivotFmt>
        <c:idx val="6"/>
        <c:spPr>
          <a:solidFill>
            <a:schemeClr val="accent1"/>
          </a:solidFill>
          <a:ln w="25400">
            <a:solidFill>
              <a:schemeClr val="lt1"/>
            </a:solidFill>
          </a:ln>
          <a:effectLst/>
          <a:sp3d contourW="25400">
            <a:contourClr>
              <a:schemeClr val="lt1"/>
            </a:contourClr>
          </a:sp3d>
        </c:spPr>
      </c:pivotFmt>
      <c:pivotFmt>
        <c:idx val="7"/>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w="25400">
            <a:solidFill>
              <a:schemeClr val="lt1"/>
            </a:solidFill>
          </a:ln>
          <a:effectLst/>
          <a:sp3d contourW="25400">
            <a:contourClr>
              <a:schemeClr val="lt1"/>
            </a:contourClr>
          </a:sp3d>
        </c:spPr>
      </c:pivotFmt>
      <c:pivotFmt>
        <c:idx val="9"/>
        <c:spPr>
          <a:solidFill>
            <a:schemeClr val="accent1"/>
          </a:solidFill>
          <a:ln w="25400">
            <a:solidFill>
              <a:schemeClr val="lt1"/>
            </a:solidFill>
          </a:ln>
          <a:effectLst/>
          <a:sp3d contourW="25400">
            <a:contourClr>
              <a:schemeClr val="lt1"/>
            </a:contourClr>
          </a:sp3d>
        </c:spPr>
      </c:pivotFmt>
      <c:pivotFmt>
        <c:idx val="10"/>
        <c:spPr>
          <a:solidFill>
            <a:schemeClr val="accent1"/>
          </a:solidFill>
          <a:ln w="25400">
            <a:solidFill>
              <a:schemeClr val="lt1"/>
            </a:solidFill>
          </a:ln>
          <a:effectLst/>
          <a:sp3d contourW="25400">
            <a:contourClr>
              <a:schemeClr val="lt1"/>
            </a:contourClr>
          </a:sp3d>
        </c:spPr>
      </c:pivotFmt>
      <c:pivotFmt>
        <c:idx val="11"/>
        <c:spPr>
          <a:solidFill>
            <a:schemeClr val="accent1"/>
          </a:solidFill>
          <a:ln w="25400">
            <a:solidFill>
              <a:schemeClr val="lt1"/>
            </a:solidFill>
          </a:ln>
          <a:effectLst/>
          <a:sp3d contourW="25400">
            <a:contourClr>
              <a:schemeClr val="lt1"/>
            </a:contourClr>
          </a:sp3d>
        </c:spPr>
      </c:pivotFmt>
    </c:pivotFmts>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[current-patients-2024-06-27T1103.xlsx]Sheet1!PivotTable20</c:name>
    <c:fmtId val="7"/>
  </c:pivotSource>
  <c:chart>
    <c:autoTitleDeleted val="1"/>
    <c:pivotFmts>
      <c:pivotFmt>
        <c:idx val="0"/>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5400">
            <a:solidFill>
              <a:schemeClr val="lt1"/>
            </a:solidFill>
          </a:ln>
          <a:effectLst/>
          <a:sp3d contourW="25400">
            <a:contourClr>
              <a:schemeClr val="lt1"/>
            </a:contourClr>
          </a:sp3d>
        </c:spPr>
      </c:pivotFmt>
      <c:pivotFmt>
        <c:idx val="3"/>
        <c:spPr>
          <a:solidFill>
            <a:schemeClr val="accent1"/>
          </a:solidFill>
          <a:ln w="25400">
            <a:solidFill>
              <a:schemeClr val="lt1"/>
            </a:solidFill>
          </a:ln>
          <a:effectLst/>
          <a:sp3d contourW="25400">
            <a:contourClr>
              <a:schemeClr val="lt1"/>
            </a:contourClr>
          </a:sp3d>
        </c:spPr>
      </c:pivotFmt>
      <c:pivotFmt>
        <c:idx val="4"/>
        <c:spPr>
          <a:solidFill>
            <a:schemeClr val="accent1"/>
          </a:solidFill>
          <a:ln w="25400">
            <a:solidFill>
              <a:schemeClr val="lt1"/>
            </a:solidFill>
          </a:ln>
          <a:effectLst/>
          <a:sp3d contourW="25400">
            <a:contourClr>
              <a:schemeClr val="lt1"/>
            </a:contourClr>
          </a:sp3d>
        </c:spPr>
      </c:pivotFmt>
      <c:pivotFmt>
        <c:idx val="5"/>
        <c:spPr>
          <a:solidFill>
            <a:schemeClr val="accent1"/>
          </a:solidFill>
          <a:ln w="25400">
            <a:solidFill>
              <a:schemeClr val="lt1"/>
            </a:solidFill>
          </a:ln>
          <a:effectLst/>
          <a:sp3d contourW="25400">
            <a:contourClr>
              <a:schemeClr val="lt1"/>
            </a:contourClr>
          </a:sp3d>
        </c:spPr>
      </c:pivotFmt>
      <c:pivotFmt>
        <c:idx val="6"/>
        <c:spPr>
          <a:solidFill>
            <a:schemeClr val="accent1"/>
          </a:solidFill>
          <a:ln w="25400">
            <a:solidFill>
              <a:schemeClr val="lt1"/>
            </a:solidFill>
          </a:ln>
          <a:effectLst/>
          <a:sp3d contourW="25400">
            <a:contourClr>
              <a:schemeClr val="lt1"/>
            </a:contourClr>
          </a:sp3d>
        </c:spPr>
      </c:pivotFmt>
      <c:pivotFmt>
        <c:idx val="7"/>
        <c:spPr>
          <a:solidFill>
            <a:schemeClr val="accent1"/>
          </a:solidFill>
          <a:ln w="25400">
            <a:solidFill>
              <a:schemeClr val="lt1"/>
            </a:solidFill>
          </a:ln>
          <a:effectLst/>
          <a:sp3d contourW="25400">
            <a:contourClr>
              <a:schemeClr val="lt1"/>
            </a:contourClr>
          </a:sp3d>
        </c:spPr>
      </c:pivotFmt>
      <c:pivotFmt>
        <c:idx val="8"/>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w="25400">
            <a:solidFill>
              <a:schemeClr val="lt1"/>
            </a:solidFill>
          </a:ln>
          <a:effectLst/>
          <a:sp3d contourW="25400">
            <a:contourClr>
              <a:schemeClr val="lt1"/>
            </a:contourClr>
          </a:sp3d>
        </c:spPr>
      </c:pivotFmt>
      <c:pivotFmt>
        <c:idx val="10"/>
        <c:spPr>
          <a:solidFill>
            <a:schemeClr val="accent1"/>
          </a:solidFill>
          <a:ln w="25400">
            <a:solidFill>
              <a:schemeClr val="lt1"/>
            </a:solidFill>
          </a:ln>
          <a:effectLst/>
          <a:sp3d contourW="25400">
            <a:contourClr>
              <a:schemeClr val="lt1"/>
            </a:contourClr>
          </a:sp3d>
        </c:spPr>
      </c:pivotFmt>
      <c:pivotFmt>
        <c:idx val="11"/>
        <c:spPr>
          <a:solidFill>
            <a:schemeClr val="accent1"/>
          </a:solidFill>
          <a:ln w="25400">
            <a:solidFill>
              <a:schemeClr val="lt1"/>
            </a:solidFill>
          </a:ln>
          <a:effectLst/>
          <a:sp3d contourW="25400">
            <a:contourClr>
              <a:schemeClr val="lt1"/>
            </a:contourClr>
          </a:sp3d>
        </c:spPr>
      </c:pivotFmt>
      <c:pivotFmt>
        <c:idx val="12"/>
        <c:spPr>
          <a:solidFill>
            <a:schemeClr val="accent1"/>
          </a:solidFill>
          <a:ln w="25400">
            <a:solidFill>
              <a:schemeClr val="lt1"/>
            </a:solidFill>
          </a:ln>
          <a:effectLst/>
          <a:sp3d contourW="25400">
            <a:contourClr>
              <a:schemeClr val="lt1"/>
            </a:contourClr>
          </a:sp3d>
        </c:spPr>
      </c:pivotFmt>
      <c:pivotFmt>
        <c:idx val="13"/>
        <c:spPr>
          <a:solidFill>
            <a:schemeClr val="accent1"/>
          </a:solidFill>
          <a:ln w="25400">
            <a:solidFill>
              <a:schemeClr val="lt1"/>
            </a:solidFill>
          </a:ln>
          <a:effectLst/>
          <a:sp3d contourW="25400">
            <a:contourClr>
              <a:schemeClr val="lt1"/>
            </a:contourClr>
          </a:sp3d>
        </c:spPr>
      </c:pivotFmt>
      <c:pivotFmt>
        <c:idx val="14"/>
        <c:spPr>
          <a:solidFill>
            <a:schemeClr val="accent1"/>
          </a:solidFill>
          <a:ln w="25400">
            <a:solidFill>
              <a:schemeClr val="lt1"/>
            </a:solidFill>
          </a:ln>
          <a:effectLst/>
          <a:sp3d contourW="25400">
            <a:contourClr>
              <a:schemeClr val="lt1"/>
            </a:contourClr>
          </a:sp3d>
        </c:spPr>
      </c:pivotFmt>
    </c:pivotFmts>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Sheet1!$B$3</c:f>
              <c:strCache>
                <c:ptCount val="1"/>
                <c:pt idx="0">
                  <c:v>Total</c:v>
                </c:pt>
              </c:strCache>
            </c:strRef>
          </c:tx>
          <c:spPr>
            <a:ln>
              <a:solidFill>
                <a:schemeClr val="tx1"/>
              </a:solidFill>
            </a:ln>
          </c:spPr>
          <c:dPt>
            <c:idx val="0"/>
            <c:bubble3D val="0"/>
            <c:spPr>
              <a:solidFill>
                <a:schemeClr val="accent1"/>
              </a:solidFill>
              <a:ln w="25400">
                <a:solidFill>
                  <a:schemeClr val="tx1"/>
                </a:solidFill>
              </a:ln>
              <a:effectLst/>
              <a:sp3d contourW="25400">
                <a:contourClr>
                  <a:schemeClr val="tx1"/>
                </a:contourClr>
              </a:sp3d>
            </c:spPr>
            <c:extLst>
              <c:ext xmlns:c16="http://schemas.microsoft.com/office/drawing/2014/chart" uri="{C3380CC4-5D6E-409C-BE32-E72D297353CC}">
                <c16:uniqueId val="{00000001-E397-4F0C-8878-472A1F892996}"/>
              </c:ext>
            </c:extLst>
          </c:dPt>
          <c:dPt>
            <c:idx val="1"/>
            <c:bubble3D val="0"/>
            <c:spPr>
              <a:solidFill>
                <a:schemeClr val="accent2"/>
              </a:solidFill>
              <a:ln w="25400">
                <a:solidFill>
                  <a:schemeClr val="tx1"/>
                </a:solidFill>
              </a:ln>
              <a:effectLst/>
              <a:sp3d contourW="25400">
                <a:contourClr>
                  <a:schemeClr val="tx1"/>
                </a:contourClr>
              </a:sp3d>
            </c:spPr>
            <c:extLst>
              <c:ext xmlns:c16="http://schemas.microsoft.com/office/drawing/2014/chart" uri="{C3380CC4-5D6E-409C-BE32-E72D297353CC}">
                <c16:uniqueId val="{00000003-E397-4F0C-8878-472A1F892996}"/>
              </c:ext>
            </c:extLst>
          </c:dPt>
          <c:dPt>
            <c:idx val="2"/>
            <c:bubble3D val="0"/>
            <c:spPr>
              <a:solidFill>
                <a:schemeClr val="accent3"/>
              </a:solidFill>
              <a:ln w="25400">
                <a:solidFill>
                  <a:schemeClr val="tx1"/>
                </a:solidFill>
              </a:ln>
              <a:effectLst/>
              <a:sp3d contourW="25400">
                <a:contourClr>
                  <a:schemeClr val="tx1"/>
                </a:contourClr>
              </a:sp3d>
            </c:spPr>
            <c:extLst>
              <c:ext xmlns:c16="http://schemas.microsoft.com/office/drawing/2014/chart" uri="{C3380CC4-5D6E-409C-BE32-E72D297353CC}">
                <c16:uniqueId val="{00000005-E397-4F0C-8878-472A1F892996}"/>
              </c:ext>
            </c:extLst>
          </c:dPt>
          <c:dPt>
            <c:idx val="3"/>
            <c:bubble3D val="0"/>
            <c:spPr>
              <a:solidFill>
                <a:schemeClr val="accent4"/>
              </a:solidFill>
              <a:ln w="25400">
                <a:solidFill>
                  <a:schemeClr val="tx1"/>
                </a:solidFill>
              </a:ln>
              <a:effectLst/>
              <a:sp3d contourW="25400">
                <a:contourClr>
                  <a:schemeClr val="tx1"/>
                </a:contourClr>
              </a:sp3d>
            </c:spPr>
            <c:extLst>
              <c:ext xmlns:c16="http://schemas.microsoft.com/office/drawing/2014/chart" uri="{C3380CC4-5D6E-409C-BE32-E72D297353CC}">
                <c16:uniqueId val="{00000007-E397-4F0C-8878-472A1F892996}"/>
              </c:ext>
            </c:extLst>
          </c:dPt>
          <c:dPt>
            <c:idx val="4"/>
            <c:bubble3D val="0"/>
            <c:spPr>
              <a:solidFill>
                <a:schemeClr val="accent5"/>
              </a:solidFill>
              <a:ln w="25400">
                <a:solidFill>
                  <a:schemeClr val="tx1"/>
                </a:solidFill>
              </a:ln>
              <a:effectLst/>
              <a:sp3d contourW="25400">
                <a:contourClr>
                  <a:schemeClr val="tx1"/>
                </a:contourClr>
              </a:sp3d>
            </c:spPr>
            <c:extLst>
              <c:ext xmlns:c16="http://schemas.microsoft.com/office/drawing/2014/chart" uri="{C3380CC4-5D6E-409C-BE32-E72D297353CC}">
                <c16:uniqueId val="{00000009-E397-4F0C-8878-472A1F892996}"/>
              </c:ext>
            </c:extLst>
          </c:dPt>
          <c:dPt>
            <c:idx val="5"/>
            <c:bubble3D val="0"/>
            <c:spPr>
              <a:solidFill>
                <a:schemeClr val="accent6"/>
              </a:solidFill>
              <a:ln w="25400">
                <a:solidFill>
                  <a:schemeClr val="tx1"/>
                </a:solidFill>
              </a:ln>
              <a:effectLst/>
              <a:sp3d contourW="25400">
                <a:contourClr>
                  <a:schemeClr val="tx1"/>
                </a:contourClr>
              </a:sp3d>
            </c:spPr>
            <c:extLst>
              <c:ext xmlns:c16="http://schemas.microsoft.com/office/drawing/2014/chart" uri="{C3380CC4-5D6E-409C-BE32-E72D297353CC}">
                <c16:uniqueId val="{0000000B-E397-4F0C-8878-472A1F89299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Sheet1!$A$4:$A$10</c:f>
              <c:strCache>
                <c:ptCount val="6"/>
                <c:pt idx="0">
                  <c:v>Asian or Asian British: Any other Asian background</c:v>
                </c:pt>
                <c:pt idx="1">
                  <c:v>Asian or Asian British: Indian</c:v>
                </c:pt>
                <c:pt idx="2">
                  <c:v>Black or Black British: African</c:v>
                </c:pt>
                <c:pt idx="3">
                  <c:v>Mixed: Any other mixed background</c:v>
                </c:pt>
                <c:pt idx="4">
                  <c:v>White: Any other White background</c:v>
                </c:pt>
                <c:pt idx="5">
                  <c:v>White: British</c:v>
                </c:pt>
              </c:strCache>
            </c:strRef>
          </c:cat>
          <c:val>
            <c:numRef>
              <c:f>Sheet1!$B$4:$B$10</c:f>
              <c:numCache>
                <c:formatCode>General</c:formatCode>
                <c:ptCount val="6"/>
                <c:pt idx="0">
                  <c:v>1</c:v>
                </c:pt>
                <c:pt idx="1">
                  <c:v>1</c:v>
                </c:pt>
                <c:pt idx="2">
                  <c:v>2</c:v>
                </c:pt>
                <c:pt idx="3">
                  <c:v>1</c:v>
                </c:pt>
                <c:pt idx="4">
                  <c:v>1</c:v>
                </c:pt>
                <c:pt idx="5">
                  <c:v>3</c:v>
                </c:pt>
              </c:numCache>
            </c:numRef>
          </c:val>
          <c:extLst>
            <c:ext xmlns:c16="http://schemas.microsoft.com/office/drawing/2014/chart" uri="{C3380CC4-5D6E-409C-BE32-E72D297353CC}">
              <c16:uniqueId val="{0000000C-E397-4F0C-8878-472A1F892996}"/>
            </c:ext>
          </c:extLst>
        </c:ser>
        <c:dLbls>
          <c:dLblPos val="bestFit"/>
          <c:showLegendKey val="0"/>
          <c:showVal val="1"/>
          <c:showCatName val="0"/>
          <c:showSerName val="0"/>
          <c:showPercent val="0"/>
          <c:showBubbleSize val="0"/>
          <c:showLeaderLines val="1"/>
        </c:dLbls>
      </c:pie3D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[current-patients-2024-06-27T1103.xlsx]Sheet1!PivotTable20</c:name>
    <c:fmtId val="18"/>
  </c:pivotSource>
  <c:chart>
    <c:autoTitleDeleted val="1"/>
    <c:pivotFmts>
      <c:pivotFmt>
        <c:idx val="0"/>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w="25400">
            <a:solidFill>
              <a:schemeClr val="lt1"/>
            </a:solidFill>
          </a:ln>
          <a:effectLst/>
          <a:sp3d contourW="25400">
            <a:contourClr>
              <a:schemeClr val="lt1"/>
            </a:contourClr>
          </a:sp3d>
        </c:spPr>
      </c:pivotFmt>
      <c:pivotFmt>
        <c:idx val="7"/>
        <c:spPr>
          <a:solidFill>
            <a:schemeClr val="accent1"/>
          </a:solidFill>
          <a:ln w="25400">
            <a:solidFill>
              <a:schemeClr val="lt1"/>
            </a:solidFill>
          </a:ln>
          <a:effectLst/>
          <a:sp3d contourW="25400">
            <a:contourClr>
              <a:schemeClr val="lt1"/>
            </a:contourClr>
          </a:sp3d>
        </c:spPr>
      </c:pivotFmt>
      <c:pivotFmt>
        <c:idx val="8"/>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w="25400">
            <a:solidFill>
              <a:schemeClr val="lt1"/>
            </a:solidFill>
          </a:ln>
          <a:effectLst/>
          <a:sp3d contourW="25400">
            <a:contourClr>
              <a:schemeClr val="lt1"/>
            </a:contourClr>
          </a:sp3d>
        </c:spPr>
      </c:pivotFmt>
      <c:pivotFmt>
        <c:idx val="10"/>
        <c:spPr>
          <a:solidFill>
            <a:schemeClr val="accent1"/>
          </a:solidFill>
          <a:ln w="25400">
            <a:solidFill>
              <a:schemeClr val="lt1"/>
            </a:solidFill>
          </a:ln>
          <a:effectLst/>
          <a:sp3d contourW="25400">
            <a:contourClr>
              <a:schemeClr val="lt1"/>
            </a:contourClr>
          </a:sp3d>
        </c:spPr>
      </c:pivotFmt>
    </c:pivotFmts>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Sheet1!$B$3</c:f>
              <c:strCache>
                <c:ptCount val="1"/>
                <c:pt idx="0">
                  <c:v>Total</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678C-438A-B960-2BBBB2436739}"/>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678C-438A-B960-2BBBB2436739}"/>
              </c:ext>
            </c:extLst>
          </c:dPt>
          <c:cat>
            <c:strRef>
              <c:f>Sheet1!$A$4:$A$6</c:f>
              <c:strCache>
                <c:ptCount val="2"/>
                <c:pt idx="0">
                  <c:v>Female (including trans woman)</c:v>
                </c:pt>
                <c:pt idx="1">
                  <c:v>Male (including trans man)</c:v>
                </c:pt>
              </c:strCache>
            </c:strRef>
          </c:cat>
          <c:val>
            <c:numRef>
              <c:f>Sheet1!$B$4:$B$6</c:f>
              <c:numCache>
                <c:formatCode>General</c:formatCode>
                <c:ptCount val="2"/>
                <c:pt idx="0">
                  <c:v>2</c:v>
                </c:pt>
                <c:pt idx="1">
                  <c:v>7</c:v>
                </c:pt>
              </c:numCache>
            </c:numRef>
          </c:val>
          <c:extLst>
            <c:ext xmlns:c16="http://schemas.microsoft.com/office/drawing/2014/chart" uri="{C3380CC4-5D6E-409C-BE32-E72D297353CC}">
              <c16:uniqueId val="{00000004-678C-438A-B960-2BBBB2436739}"/>
            </c:ext>
          </c:extLst>
        </c:ser>
        <c:dLbls>
          <c:showLegendKey val="0"/>
          <c:showVal val="0"/>
          <c:showCatName val="0"/>
          <c:showSerName val="0"/>
          <c:showPercent val="0"/>
          <c:showBubbleSize val="0"/>
          <c:showLeaderLines val="1"/>
        </c:dLbls>
      </c:pie3D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[current-patients-2024-06-27T1103.xlsx]Sheet1!PivotTable20</c:name>
    <c:fmtId val="10"/>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Current</a:t>
            </a:r>
            <a:r>
              <a:rPr lang="en-GB" baseline="0" dirty="0"/>
              <a:t> patients count of MHA section</a:t>
            </a:r>
            <a:endParaRPr lang="en-GB"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5400">
            <a:solidFill>
              <a:schemeClr val="lt1"/>
            </a:solidFill>
          </a:ln>
          <a:effectLst/>
          <a:sp3d contourW="25400">
            <a:contourClr>
              <a:schemeClr val="lt1"/>
            </a:contourClr>
          </a:sp3d>
        </c:spPr>
      </c:pivotFmt>
      <c:pivotFmt>
        <c:idx val="4"/>
        <c:spPr>
          <a:solidFill>
            <a:schemeClr val="accent1"/>
          </a:solidFill>
          <a:ln w="25400">
            <a:solidFill>
              <a:schemeClr val="lt1"/>
            </a:solidFill>
          </a:ln>
          <a:effectLst/>
          <a:sp3d contourW="25400">
            <a:contourClr>
              <a:schemeClr val="lt1"/>
            </a:contourClr>
          </a:sp3d>
        </c:spPr>
      </c:pivotFmt>
      <c:pivotFmt>
        <c:idx val="5"/>
        <c:spPr>
          <a:solidFill>
            <a:schemeClr val="accent1"/>
          </a:solidFill>
          <a:ln w="25400">
            <a:solidFill>
              <a:schemeClr val="lt1"/>
            </a:solidFill>
          </a:ln>
          <a:effectLst/>
          <a:sp3d contourW="25400">
            <a:contourClr>
              <a:schemeClr val="lt1"/>
            </a:contourClr>
          </a:sp3d>
        </c:spPr>
      </c:pivotFmt>
      <c:pivotFmt>
        <c:idx val="6"/>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w="25400">
            <a:solidFill>
              <a:schemeClr val="lt1"/>
            </a:solidFill>
          </a:ln>
          <a:effectLst/>
          <a:sp3d contourW="25400">
            <a:contourClr>
              <a:schemeClr val="lt1"/>
            </a:contourClr>
          </a:sp3d>
        </c:spPr>
      </c:pivotFmt>
      <c:pivotFmt>
        <c:idx val="8"/>
        <c:spPr>
          <a:solidFill>
            <a:schemeClr val="accent1"/>
          </a:solidFill>
          <a:ln w="25400">
            <a:solidFill>
              <a:schemeClr val="lt1"/>
            </a:solidFill>
          </a:ln>
          <a:effectLst/>
          <a:sp3d contourW="25400">
            <a:contourClr>
              <a:schemeClr val="lt1"/>
            </a:contourClr>
          </a:sp3d>
        </c:spPr>
      </c:pivotFmt>
      <c:pivotFmt>
        <c:idx val="9"/>
        <c:spPr>
          <a:solidFill>
            <a:schemeClr val="accent1"/>
          </a:solidFill>
          <a:ln w="25400">
            <a:solidFill>
              <a:schemeClr val="lt1"/>
            </a:solidFill>
          </a:ln>
          <a:effectLst/>
          <a:sp3d contourW="25400">
            <a:contourClr>
              <a:schemeClr val="lt1"/>
            </a:contourClr>
          </a:sp3d>
        </c:spPr>
      </c:pivotFmt>
    </c:pivotFmts>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Sheet1!$B$3</c:f>
              <c:strCache>
                <c:ptCount val="1"/>
                <c:pt idx="0">
                  <c:v>Total</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BCA7-4549-971A-8EDB801B86C9}"/>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BCA7-4549-971A-8EDB801B86C9}"/>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BCA7-4549-971A-8EDB801B86C9}"/>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Sheet1!$A$4:$A$7</c:f>
              <c:strCache>
                <c:ptCount val="3"/>
                <c:pt idx="0">
                  <c:v>Informal</c:v>
                </c:pt>
                <c:pt idx="1">
                  <c:v>Section 2</c:v>
                </c:pt>
                <c:pt idx="2">
                  <c:v>Section 3</c:v>
                </c:pt>
              </c:strCache>
            </c:strRef>
          </c:cat>
          <c:val>
            <c:numRef>
              <c:f>Sheet1!$B$4:$B$7</c:f>
              <c:numCache>
                <c:formatCode>General</c:formatCode>
                <c:ptCount val="3"/>
                <c:pt idx="0">
                  <c:v>1</c:v>
                </c:pt>
                <c:pt idx="1">
                  <c:v>2</c:v>
                </c:pt>
                <c:pt idx="2">
                  <c:v>6</c:v>
                </c:pt>
              </c:numCache>
            </c:numRef>
          </c:val>
          <c:extLst>
            <c:ext xmlns:c16="http://schemas.microsoft.com/office/drawing/2014/chart" uri="{C3380CC4-5D6E-409C-BE32-E72D297353CC}">
              <c16:uniqueId val="{00000006-BCA7-4549-971A-8EDB801B86C9}"/>
            </c:ext>
          </c:extLst>
        </c:ser>
        <c:dLbls>
          <c:showLegendKey val="0"/>
          <c:showVal val="0"/>
          <c:showCatName val="0"/>
          <c:showSerName val="0"/>
          <c:showPercent val="0"/>
          <c:showBubbleSize val="0"/>
          <c:showLeaderLines val="1"/>
        </c:dLbls>
      </c:pie3D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[current-patients-2024-06-27T1103.xlsx]Sheet1!PivotTable20</c:name>
    <c:fmtId val="15"/>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Count</a:t>
            </a:r>
            <a:r>
              <a:rPr lang="en-GB" baseline="0" dirty="0"/>
              <a:t> of Looked After Child</a:t>
            </a:r>
            <a:endParaRPr lang="en-GB"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25400">
            <a:solidFill>
              <a:schemeClr val="lt1"/>
            </a:solidFill>
          </a:ln>
          <a:effectLst/>
          <a:sp3d contourW="25400">
            <a:contourClr>
              <a:schemeClr val="lt1"/>
            </a:contourClr>
          </a:sp3d>
        </c:spPr>
      </c:pivotFmt>
      <c:pivotFmt>
        <c:idx val="5"/>
        <c:spPr>
          <a:solidFill>
            <a:schemeClr val="accent1"/>
          </a:solidFill>
          <a:ln w="25400">
            <a:solidFill>
              <a:schemeClr val="lt1"/>
            </a:solidFill>
          </a:ln>
          <a:effectLst/>
          <a:sp3d contourW="25400">
            <a:contourClr>
              <a:schemeClr val="lt1"/>
            </a:contourClr>
          </a:sp3d>
        </c:spPr>
      </c:pivotFmt>
      <c:pivotFmt>
        <c:idx val="6"/>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w="25400">
            <a:solidFill>
              <a:schemeClr val="lt1"/>
            </a:solidFill>
          </a:ln>
          <a:effectLst/>
          <a:sp3d contourW="25400">
            <a:contourClr>
              <a:schemeClr val="lt1"/>
            </a:contourClr>
          </a:sp3d>
        </c:spPr>
      </c:pivotFmt>
      <c:pivotFmt>
        <c:idx val="8"/>
        <c:spPr>
          <a:solidFill>
            <a:schemeClr val="accent1"/>
          </a:solidFill>
          <a:ln w="25400">
            <a:solidFill>
              <a:schemeClr val="lt1"/>
            </a:solidFill>
          </a:ln>
          <a:effectLst/>
          <a:sp3d contourW="25400">
            <a:contourClr>
              <a:schemeClr val="lt1"/>
            </a:contourClr>
          </a:sp3d>
        </c:spPr>
      </c:pivotFmt>
    </c:pivotFmts>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Sheet1!$B$3</c:f>
              <c:strCache>
                <c:ptCount val="1"/>
                <c:pt idx="0">
                  <c:v>Total</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9B35-408A-BD7E-E22EF422EB4F}"/>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9B35-408A-BD7E-E22EF422EB4F}"/>
              </c:ext>
            </c:extLst>
          </c:dPt>
          <c:cat>
            <c:strRef>
              <c:f>Sheet1!$A$4:$A$6</c:f>
              <c:strCache>
                <c:ptCount val="2"/>
                <c:pt idx="0">
                  <c:v>No</c:v>
                </c:pt>
                <c:pt idx="1">
                  <c:v>Yes</c:v>
                </c:pt>
              </c:strCache>
            </c:strRef>
          </c:cat>
          <c:val>
            <c:numRef>
              <c:f>Sheet1!$B$4:$B$6</c:f>
              <c:numCache>
                <c:formatCode>General</c:formatCode>
                <c:ptCount val="2"/>
                <c:pt idx="0">
                  <c:v>8</c:v>
                </c:pt>
                <c:pt idx="1">
                  <c:v>1</c:v>
                </c:pt>
              </c:numCache>
            </c:numRef>
          </c:val>
          <c:extLst>
            <c:ext xmlns:c16="http://schemas.microsoft.com/office/drawing/2014/chart" uri="{C3380CC4-5D6E-409C-BE32-E72D297353CC}">
              <c16:uniqueId val="{00000004-9B35-408A-BD7E-E22EF422EB4F}"/>
            </c:ext>
          </c:extLst>
        </c:ser>
        <c:dLbls>
          <c:showLegendKey val="0"/>
          <c:showVal val="0"/>
          <c:showCatName val="0"/>
          <c:showSerName val="0"/>
          <c:showPercent val="0"/>
          <c:showBubbleSize val="0"/>
          <c:showLeaderLines val="1"/>
        </c:dLbls>
      </c:pie3D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[current-patients-2024-06-27T1103.xlsx]Sheet1!PivotTable20</c:name>
    <c:fmtId val="26"/>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Count of Reported</a:t>
            </a:r>
            <a:r>
              <a:rPr lang="en-GB" baseline="0" dirty="0"/>
              <a:t> disabilities</a:t>
            </a:r>
            <a:endParaRPr lang="en-GB"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w="25400">
            <a:solidFill>
              <a:schemeClr val="lt1"/>
            </a:solidFill>
          </a:ln>
          <a:effectLst/>
          <a:sp3d contourW="25400">
            <a:contourClr>
              <a:schemeClr val="lt1"/>
            </a:contourClr>
          </a:sp3d>
        </c:spPr>
      </c:pivotFmt>
      <c:pivotFmt>
        <c:idx val="11"/>
        <c:spPr>
          <a:solidFill>
            <a:schemeClr val="accent1"/>
          </a:solidFill>
          <a:ln w="25400">
            <a:solidFill>
              <a:schemeClr val="lt1"/>
            </a:solidFill>
          </a:ln>
          <a:effectLst/>
          <a:sp3d contourW="25400">
            <a:contourClr>
              <a:schemeClr val="lt1"/>
            </a:contourClr>
          </a:sp3d>
        </c:spPr>
      </c:pivotFmt>
      <c:pivotFmt>
        <c:idx val="12"/>
        <c:spPr>
          <a:solidFill>
            <a:schemeClr val="accent1"/>
          </a:solidFill>
          <a:ln w="25400">
            <a:solidFill>
              <a:schemeClr val="lt1"/>
            </a:solidFill>
          </a:ln>
          <a:effectLst/>
          <a:sp3d contourW="25400">
            <a:contourClr>
              <a:schemeClr val="lt1"/>
            </a:contourClr>
          </a:sp3d>
        </c:spPr>
      </c:pivotFmt>
      <c:pivotFmt>
        <c:idx val="13"/>
        <c:spPr>
          <a:solidFill>
            <a:schemeClr val="accent1"/>
          </a:solidFill>
          <a:ln w="25400">
            <a:solidFill>
              <a:schemeClr val="lt1"/>
            </a:solidFill>
          </a:ln>
          <a:effectLst/>
          <a:sp3d contourW="25400">
            <a:contourClr>
              <a:schemeClr val="lt1"/>
            </a:contourClr>
          </a:sp3d>
        </c:spPr>
      </c:pivotFmt>
      <c:pivotFmt>
        <c:idx val="14"/>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w="25400">
            <a:solidFill>
              <a:schemeClr val="lt1"/>
            </a:solidFill>
          </a:ln>
          <a:effectLst/>
          <a:sp3d contourW="25400">
            <a:contourClr>
              <a:schemeClr val="lt1"/>
            </a:contourClr>
          </a:sp3d>
        </c:spPr>
      </c:pivotFmt>
      <c:pivotFmt>
        <c:idx val="16"/>
        <c:spPr>
          <a:solidFill>
            <a:schemeClr val="accent1"/>
          </a:solidFill>
          <a:ln w="25400">
            <a:solidFill>
              <a:schemeClr val="lt1"/>
            </a:solidFill>
          </a:ln>
          <a:effectLst/>
          <a:sp3d contourW="25400">
            <a:contourClr>
              <a:schemeClr val="lt1"/>
            </a:contourClr>
          </a:sp3d>
        </c:spPr>
      </c:pivotFmt>
      <c:pivotFmt>
        <c:idx val="17"/>
        <c:spPr>
          <a:solidFill>
            <a:schemeClr val="accent1"/>
          </a:solidFill>
          <a:ln w="25400">
            <a:solidFill>
              <a:schemeClr val="lt1"/>
            </a:solidFill>
          </a:ln>
          <a:effectLst/>
          <a:sp3d contourW="25400">
            <a:contourClr>
              <a:schemeClr val="lt1"/>
            </a:contourClr>
          </a:sp3d>
        </c:spPr>
      </c:pivotFmt>
      <c:pivotFmt>
        <c:idx val="18"/>
        <c:spPr>
          <a:solidFill>
            <a:schemeClr val="accent1"/>
          </a:solidFill>
          <a:ln w="25400">
            <a:solidFill>
              <a:schemeClr val="lt1"/>
            </a:solidFill>
          </a:ln>
          <a:effectLst/>
          <a:sp3d contourW="25400">
            <a:contourClr>
              <a:schemeClr val="lt1"/>
            </a:contourClr>
          </a:sp3d>
        </c:spPr>
      </c:pivotFmt>
    </c:pivotFmts>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Sheet1!$B$3</c:f>
              <c:strCache>
                <c:ptCount val="1"/>
                <c:pt idx="0">
                  <c:v>Total</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AB21-4A6E-9C12-A1334A2E53EA}"/>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AB21-4A6E-9C12-A1334A2E53EA}"/>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AB21-4A6E-9C12-A1334A2E53EA}"/>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AB21-4A6E-9C12-A1334A2E53EA}"/>
              </c:ext>
            </c:extLst>
          </c:dPt>
          <c:dLbls>
            <c:dLbl>
              <c:idx val="0"/>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B21-4A6E-9C12-A1334A2E53E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Sheet1!$A$4:$A$8</c:f>
              <c:strCache>
                <c:ptCount val="4"/>
                <c:pt idx="0">
                  <c:v> ASC, LDINTDIS</c:v>
                </c:pt>
                <c:pt idx="1">
                  <c:v> ASC, LRNDIFF</c:v>
                </c:pt>
                <c:pt idx="2">
                  <c:v> LDINTDIS</c:v>
                </c:pt>
                <c:pt idx="3">
                  <c:v> OTHER</c:v>
                </c:pt>
              </c:strCache>
            </c:strRef>
          </c:cat>
          <c:val>
            <c:numRef>
              <c:f>Sheet1!$B$4:$B$8</c:f>
              <c:numCache>
                <c:formatCode>General</c:formatCode>
                <c:ptCount val="4"/>
                <c:pt idx="0">
                  <c:v>4</c:v>
                </c:pt>
                <c:pt idx="1">
                  <c:v>2</c:v>
                </c:pt>
                <c:pt idx="2">
                  <c:v>2</c:v>
                </c:pt>
                <c:pt idx="3">
                  <c:v>1</c:v>
                </c:pt>
              </c:numCache>
            </c:numRef>
          </c:val>
          <c:extLst>
            <c:ext xmlns:c16="http://schemas.microsoft.com/office/drawing/2014/chart" uri="{C3380CC4-5D6E-409C-BE32-E72D297353CC}">
              <c16:uniqueId val="{00000008-AB21-4A6E-9C12-A1334A2E53EA}"/>
            </c:ext>
          </c:extLst>
        </c:ser>
        <c:dLbls>
          <c:showLegendKey val="0"/>
          <c:showVal val="0"/>
          <c:showCatName val="0"/>
          <c:showSerName val="0"/>
          <c:showPercent val="0"/>
          <c:showBubbleSize val="0"/>
          <c:showLeaderLines val="1"/>
        </c:dLbls>
      </c:pie3D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[current-patients-2024-06-27T1103.xlsx]Sheet1!PivotTable20</c:name>
    <c:fmtId val="32"/>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Count</a:t>
            </a:r>
            <a:r>
              <a:rPr lang="en-US" baseline="0" dirty="0"/>
              <a:t> of originating CCG</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1"/>
          </a:solidFill>
          <a:ln w="25400">
            <a:solidFill>
              <a:schemeClr val="lt1"/>
            </a:solidFill>
          </a:ln>
          <a:effectLst/>
          <a:sp3d contourW="25400">
            <a:contourClr>
              <a:schemeClr val="lt1"/>
            </a:contourClr>
          </a:sp3d>
        </c:spPr>
      </c:pivotFmt>
      <c:pivotFmt>
        <c:idx val="17"/>
        <c:spPr>
          <a:solidFill>
            <a:schemeClr val="accent1"/>
          </a:solidFill>
          <a:ln w="25400">
            <a:solidFill>
              <a:schemeClr val="lt1"/>
            </a:solidFill>
          </a:ln>
          <a:effectLst/>
          <a:sp3d contourW="25400">
            <a:contourClr>
              <a:schemeClr val="lt1"/>
            </a:contourClr>
          </a:sp3d>
        </c:spPr>
      </c:pivotFmt>
      <c:pivotFmt>
        <c:idx val="18"/>
        <c:spPr>
          <a:solidFill>
            <a:schemeClr val="accent1"/>
          </a:solidFill>
          <a:ln w="25400">
            <a:solidFill>
              <a:schemeClr val="lt1"/>
            </a:solidFill>
          </a:ln>
          <a:effectLst/>
          <a:sp3d contourW="25400">
            <a:contourClr>
              <a:schemeClr val="lt1"/>
            </a:contourClr>
          </a:sp3d>
        </c:spPr>
      </c:pivotFmt>
      <c:pivotFmt>
        <c:idx val="19"/>
        <c:spPr>
          <a:solidFill>
            <a:schemeClr val="accent1"/>
          </a:solidFill>
          <a:ln w="25400">
            <a:solidFill>
              <a:schemeClr val="lt1"/>
            </a:solidFill>
          </a:ln>
          <a:effectLst/>
          <a:sp3d contourW="25400">
            <a:contourClr>
              <a:schemeClr val="lt1"/>
            </a:contourClr>
          </a:sp3d>
        </c:spPr>
      </c:pivotFmt>
      <c:pivotFmt>
        <c:idx val="20"/>
        <c:spPr>
          <a:solidFill>
            <a:schemeClr val="accent1"/>
          </a:solidFill>
          <a:ln w="25400">
            <a:solidFill>
              <a:schemeClr val="lt1"/>
            </a:solidFill>
          </a:ln>
          <a:effectLst/>
          <a:sp3d contourW="25400">
            <a:contourClr>
              <a:schemeClr val="lt1"/>
            </a:contourClr>
          </a:sp3d>
        </c:spPr>
      </c:pivotFmt>
      <c:pivotFmt>
        <c:idx val="21"/>
        <c:spPr>
          <a:solidFill>
            <a:schemeClr val="accent1"/>
          </a:solidFill>
          <a:ln w="25400">
            <a:solidFill>
              <a:schemeClr val="lt1"/>
            </a:solidFill>
          </a:ln>
          <a:effectLst/>
          <a:sp3d contourW="25400">
            <a:contourClr>
              <a:schemeClr val="lt1"/>
            </a:contourClr>
          </a:sp3d>
        </c:spPr>
      </c:pivotFmt>
      <c:pivotFmt>
        <c:idx val="22"/>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chemeClr val="accent1"/>
          </a:solidFill>
          <a:ln w="25400">
            <a:solidFill>
              <a:schemeClr val="lt1"/>
            </a:solidFill>
          </a:ln>
          <a:effectLst/>
          <a:sp3d contourW="25400">
            <a:contourClr>
              <a:schemeClr val="lt1"/>
            </a:contourClr>
          </a:sp3d>
        </c:spPr>
      </c:pivotFmt>
      <c:pivotFmt>
        <c:idx val="24"/>
        <c:spPr>
          <a:solidFill>
            <a:schemeClr val="accent1"/>
          </a:solidFill>
          <a:ln w="25400">
            <a:solidFill>
              <a:schemeClr val="lt1"/>
            </a:solidFill>
          </a:ln>
          <a:effectLst/>
          <a:sp3d contourW="25400">
            <a:contourClr>
              <a:schemeClr val="lt1"/>
            </a:contourClr>
          </a:sp3d>
        </c:spPr>
      </c:pivotFmt>
      <c:pivotFmt>
        <c:idx val="25"/>
        <c:spPr>
          <a:solidFill>
            <a:schemeClr val="accent1"/>
          </a:solidFill>
          <a:ln w="25400">
            <a:solidFill>
              <a:schemeClr val="lt1"/>
            </a:solidFill>
          </a:ln>
          <a:effectLst/>
          <a:sp3d contourW="25400">
            <a:contourClr>
              <a:schemeClr val="lt1"/>
            </a:contourClr>
          </a:sp3d>
        </c:spPr>
      </c:pivotFmt>
      <c:pivotFmt>
        <c:idx val="26"/>
        <c:spPr>
          <a:solidFill>
            <a:schemeClr val="accent1"/>
          </a:solidFill>
          <a:ln w="25400">
            <a:solidFill>
              <a:schemeClr val="lt1"/>
            </a:solidFill>
          </a:ln>
          <a:effectLst/>
          <a:sp3d contourW="25400">
            <a:contourClr>
              <a:schemeClr val="lt1"/>
            </a:contourClr>
          </a:sp3d>
        </c:spPr>
      </c:pivotFmt>
      <c:pivotFmt>
        <c:idx val="27"/>
        <c:spPr>
          <a:solidFill>
            <a:schemeClr val="accent1"/>
          </a:solidFill>
          <a:ln w="25400">
            <a:solidFill>
              <a:schemeClr val="lt1"/>
            </a:solidFill>
          </a:ln>
          <a:effectLst/>
          <a:sp3d contourW="25400">
            <a:contourClr>
              <a:schemeClr val="lt1"/>
            </a:contourClr>
          </a:sp3d>
        </c:spPr>
      </c:pivotFmt>
      <c:pivotFmt>
        <c:idx val="28"/>
        <c:spPr>
          <a:solidFill>
            <a:schemeClr val="accent1"/>
          </a:solidFill>
          <a:ln w="25400">
            <a:solidFill>
              <a:schemeClr val="lt1"/>
            </a:solidFill>
          </a:ln>
          <a:effectLst/>
          <a:sp3d contourW="25400">
            <a:contourClr>
              <a:schemeClr val="lt1"/>
            </a:contourClr>
          </a:sp3d>
        </c:spPr>
      </c:pivotFmt>
    </c:pivotFmts>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Sheet1!$B$3</c:f>
              <c:strCache>
                <c:ptCount val="1"/>
                <c:pt idx="0">
                  <c:v>Total</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2574-4CC6-A826-FFB09E75DDF0}"/>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2574-4CC6-A826-FFB09E75DDF0}"/>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2574-4CC6-A826-FFB09E75DDF0}"/>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2574-4CC6-A826-FFB09E75DDF0}"/>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2574-4CC6-A826-FFB09E75DDF0}"/>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2574-4CC6-A826-FFB09E75DDF0}"/>
              </c:ext>
            </c:extLst>
          </c:dPt>
          <c:cat>
            <c:strRef>
              <c:f>Sheet1!$A$4:$A$10</c:f>
              <c:strCache>
                <c:ptCount val="6"/>
                <c:pt idx="0">
                  <c:v>Coventry &amp; Warwickshire (B2M3M)</c:v>
                </c:pt>
                <c:pt idx="1">
                  <c:v>East Riding Of Yorkshire (02Y)</c:v>
                </c:pt>
                <c:pt idx="2">
                  <c:v>Leeds (15F)</c:v>
                </c:pt>
                <c:pt idx="3">
                  <c:v>North West London (W2U3Z)</c:v>
                </c:pt>
                <c:pt idx="4">
                  <c:v>South East London (72Q)</c:v>
                </c:pt>
                <c:pt idx="5">
                  <c:v>Stoke On Trent (05W)</c:v>
                </c:pt>
              </c:strCache>
            </c:strRef>
          </c:cat>
          <c:val>
            <c:numRef>
              <c:f>Sheet1!$B$4:$B$10</c:f>
              <c:numCache>
                <c:formatCode>General</c:formatCode>
                <c:ptCount val="6"/>
                <c:pt idx="0">
                  <c:v>2</c:v>
                </c:pt>
                <c:pt idx="1">
                  <c:v>1</c:v>
                </c:pt>
                <c:pt idx="2">
                  <c:v>1</c:v>
                </c:pt>
                <c:pt idx="3">
                  <c:v>3</c:v>
                </c:pt>
                <c:pt idx="4">
                  <c:v>1</c:v>
                </c:pt>
                <c:pt idx="5">
                  <c:v>1</c:v>
                </c:pt>
              </c:numCache>
            </c:numRef>
          </c:val>
          <c:extLst>
            <c:ext xmlns:c16="http://schemas.microsoft.com/office/drawing/2014/chart" uri="{C3380CC4-5D6E-409C-BE32-E72D297353CC}">
              <c16:uniqueId val="{0000000C-2574-4CC6-A826-FFB09E75DDF0}"/>
            </c:ext>
          </c:extLst>
        </c:ser>
        <c:dLbls>
          <c:showLegendKey val="0"/>
          <c:showVal val="0"/>
          <c:showCatName val="0"/>
          <c:showSerName val="0"/>
          <c:showPercent val="0"/>
          <c:showBubbleSize val="0"/>
          <c:showLeaderLines val="1"/>
        </c:dLbls>
      </c:pie3DChart>
      <c:spPr>
        <a:noFill/>
        <a:ln>
          <a:noFill/>
        </a:ln>
        <a:effectLst/>
      </c:spPr>
    </c:plotArea>
    <c:legend>
      <c:legendPos val="r"/>
      <c:layout>
        <c:manualLayout>
          <c:xMode val="edge"/>
          <c:yMode val="edge"/>
          <c:x val="0.66165666894781239"/>
          <c:y val="0.22738380407509967"/>
          <c:w val="0.30923095180199633"/>
          <c:h val="0.7681811210766870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acrossLinear" id="1">
  <a:schemeClr val="dk1">
    <a:tint val="88000"/>
  </a:schemeClr>
  <a:schemeClr val="dk1">
    <a:tint val="55000"/>
  </a:schemeClr>
  <a:schemeClr val="dk1">
    <a:tint val="78000"/>
  </a:schemeClr>
  <a:schemeClr val="dk1">
    <a:tint val="92000"/>
  </a:schemeClr>
  <a:schemeClr val="dk1">
    <a:tint val="70000"/>
  </a:schemeClr>
  <a:schemeClr val="dk1">
    <a:tint val="30000"/>
  </a:schemeClr>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05A456-6E2F-4F10-BEBF-50E8034258E1}" type="doc">
      <dgm:prSet loTypeId="urn:microsoft.com/office/officeart/2016/7/layout/HorizontalActionList" loCatId="List" qsTypeId="urn:microsoft.com/office/officeart/2005/8/quickstyle/simple1" qsCatId="simple" csTypeId="urn:microsoft.com/office/officeart/2005/8/colors/colorful2" csCatId="colorful" phldr="1"/>
      <dgm:spPr/>
      <dgm:t>
        <a:bodyPr/>
        <a:lstStyle/>
        <a:p>
          <a:endParaRPr lang="en-US"/>
        </a:p>
      </dgm:t>
    </dgm:pt>
    <dgm:pt modelId="{53C1CC88-D828-4E25-92CE-58E687BBBACB}">
      <dgm:prSet/>
      <dgm:spPr/>
      <dgm:t>
        <a:bodyPr/>
        <a:lstStyle/>
        <a:p>
          <a:r>
            <a:rPr lang="en-US" dirty="0"/>
            <a:t>Recognise</a:t>
          </a:r>
        </a:p>
      </dgm:t>
    </dgm:pt>
    <dgm:pt modelId="{0BFEC166-8880-46D2-A186-F3534B150834}" type="parTrans" cxnId="{F111DFFD-9397-437E-A8BD-3252C66E4753}">
      <dgm:prSet/>
      <dgm:spPr/>
      <dgm:t>
        <a:bodyPr/>
        <a:lstStyle/>
        <a:p>
          <a:endParaRPr lang="en-US"/>
        </a:p>
      </dgm:t>
    </dgm:pt>
    <dgm:pt modelId="{01BC1170-D752-4A73-81C9-30730CEA5C19}" type="sibTrans" cxnId="{F111DFFD-9397-437E-A8BD-3252C66E4753}">
      <dgm:prSet/>
      <dgm:spPr/>
      <dgm:t>
        <a:bodyPr/>
        <a:lstStyle/>
        <a:p>
          <a:endParaRPr lang="en-US"/>
        </a:p>
      </dgm:t>
    </dgm:pt>
    <dgm:pt modelId="{A2E6F94E-7009-43F7-B5B0-2497DA240D87}">
      <dgm:prSet/>
      <dgm:spPr/>
      <dgm:t>
        <a:bodyPr/>
        <a:lstStyle/>
        <a:p>
          <a:r>
            <a:rPr lang="en-US" dirty="0"/>
            <a:t>That many mental health inpatient services across the country are delivering good care and outcomes. </a:t>
          </a:r>
        </a:p>
      </dgm:t>
    </dgm:pt>
    <dgm:pt modelId="{677B1482-7F62-46D1-88BC-04D90241AEF5}" type="parTrans" cxnId="{4E1CAA19-4F51-403C-B1C1-4A3241321F7B}">
      <dgm:prSet/>
      <dgm:spPr/>
      <dgm:t>
        <a:bodyPr/>
        <a:lstStyle/>
        <a:p>
          <a:endParaRPr lang="en-US"/>
        </a:p>
      </dgm:t>
    </dgm:pt>
    <dgm:pt modelId="{1B8B7F68-E6CF-442B-A2DD-32E5FBE84AFF}" type="sibTrans" cxnId="{4E1CAA19-4F51-403C-B1C1-4A3241321F7B}">
      <dgm:prSet/>
      <dgm:spPr/>
      <dgm:t>
        <a:bodyPr/>
        <a:lstStyle/>
        <a:p>
          <a:endParaRPr lang="en-US"/>
        </a:p>
      </dgm:t>
    </dgm:pt>
    <dgm:pt modelId="{F9A76B0E-1770-436A-BCC0-A207F1DE0C83}">
      <dgm:prSet/>
      <dgm:spPr/>
      <dgm:t>
        <a:bodyPr/>
        <a:lstStyle/>
        <a:p>
          <a:r>
            <a:rPr lang="en-US" dirty="0"/>
            <a:t>Gather</a:t>
          </a:r>
        </a:p>
      </dgm:t>
    </dgm:pt>
    <dgm:pt modelId="{336E02E2-8481-40B5-BB56-E0230C66D5D5}" type="parTrans" cxnId="{68345FEF-78C6-4800-AEFC-E2100B28FDF3}">
      <dgm:prSet/>
      <dgm:spPr/>
      <dgm:t>
        <a:bodyPr/>
        <a:lstStyle/>
        <a:p>
          <a:endParaRPr lang="en-US"/>
        </a:p>
      </dgm:t>
    </dgm:pt>
    <dgm:pt modelId="{25B85649-D9A9-42EC-A5DD-6387017DEE6E}" type="sibTrans" cxnId="{68345FEF-78C6-4800-AEFC-E2100B28FDF3}">
      <dgm:prSet/>
      <dgm:spPr/>
      <dgm:t>
        <a:bodyPr/>
        <a:lstStyle/>
        <a:p>
          <a:endParaRPr lang="en-US"/>
        </a:p>
      </dgm:t>
    </dgm:pt>
    <dgm:pt modelId="{404C5F90-E175-4936-A90D-49A04D0BF299}">
      <dgm:prSet/>
      <dgm:spPr/>
      <dgm:t>
        <a:bodyPr/>
        <a:lstStyle/>
        <a:p>
          <a:r>
            <a:rPr lang="en-US" dirty="0"/>
            <a:t>The knowledge and expertise across the country &amp; showing what is possible and achievable.</a:t>
          </a:r>
        </a:p>
      </dgm:t>
    </dgm:pt>
    <dgm:pt modelId="{1E72F18B-FB7C-4EC8-A12F-CCB39472EFFC}" type="parTrans" cxnId="{54685669-994A-4E18-B318-1A1F46E43E38}">
      <dgm:prSet/>
      <dgm:spPr/>
      <dgm:t>
        <a:bodyPr/>
        <a:lstStyle/>
        <a:p>
          <a:endParaRPr lang="en-US"/>
        </a:p>
      </dgm:t>
    </dgm:pt>
    <dgm:pt modelId="{AA0D2B85-F613-4197-8BE6-6D27424AF72A}" type="sibTrans" cxnId="{54685669-994A-4E18-B318-1A1F46E43E38}">
      <dgm:prSet/>
      <dgm:spPr/>
      <dgm:t>
        <a:bodyPr/>
        <a:lstStyle/>
        <a:p>
          <a:endParaRPr lang="en-US"/>
        </a:p>
      </dgm:t>
    </dgm:pt>
    <dgm:pt modelId="{14E2E6E7-E832-4B99-9CFB-4AE94635BEB1}" type="pres">
      <dgm:prSet presAssocID="{0205A456-6E2F-4F10-BEBF-50E8034258E1}" presName="Name0" presStyleCnt="0">
        <dgm:presLayoutVars>
          <dgm:dir/>
          <dgm:animLvl val="lvl"/>
          <dgm:resizeHandles val="exact"/>
        </dgm:presLayoutVars>
      </dgm:prSet>
      <dgm:spPr/>
    </dgm:pt>
    <dgm:pt modelId="{22E842B4-3B31-4DA3-8E61-188327431BEB}" type="pres">
      <dgm:prSet presAssocID="{53C1CC88-D828-4E25-92CE-58E687BBBACB}" presName="composite" presStyleCnt="0"/>
      <dgm:spPr/>
    </dgm:pt>
    <dgm:pt modelId="{723BA691-846E-419A-8750-BC540035915D}" type="pres">
      <dgm:prSet presAssocID="{53C1CC88-D828-4E25-92CE-58E687BBBACB}" presName="parTx" presStyleLbl="alignNode1" presStyleIdx="0" presStyleCnt="2">
        <dgm:presLayoutVars>
          <dgm:chMax val="0"/>
          <dgm:chPref val="0"/>
        </dgm:presLayoutVars>
      </dgm:prSet>
      <dgm:spPr/>
    </dgm:pt>
    <dgm:pt modelId="{B94F1078-D2A1-4EC4-9A29-E107C88EFE74}" type="pres">
      <dgm:prSet presAssocID="{53C1CC88-D828-4E25-92CE-58E687BBBACB}" presName="desTx" presStyleLbl="alignAccFollowNode1" presStyleIdx="0" presStyleCnt="2">
        <dgm:presLayoutVars/>
      </dgm:prSet>
      <dgm:spPr/>
    </dgm:pt>
    <dgm:pt modelId="{EF124A4D-31CD-4B23-8EDE-0C272748534E}" type="pres">
      <dgm:prSet presAssocID="{01BC1170-D752-4A73-81C9-30730CEA5C19}" presName="space" presStyleCnt="0"/>
      <dgm:spPr/>
    </dgm:pt>
    <dgm:pt modelId="{E698FB84-6478-4619-A064-9A12B3778400}" type="pres">
      <dgm:prSet presAssocID="{F9A76B0E-1770-436A-BCC0-A207F1DE0C83}" presName="composite" presStyleCnt="0"/>
      <dgm:spPr/>
    </dgm:pt>
    <dgm:pt modelId="{DA0590F0-C209-4BDD-B050-DE0F90CB78DE}" type="pres">
      <dgm:prSet presAssocID="{F9A76B0E-1770-436A-BCC0-A207F1DE0C83}" presName="parTx" presStyleLbl="alignNode1" presStyleIdx="1" presStyleCnt="2" custLinFactNeighborX="-457" custLinFactNeighborY="-3017">
        <dgm:presLayoutVars>
          <dgm:chMax val="0"/>
          <dgm:chPref val="0"/>
        </dgm:presLayoutVars>
      </dgm:prSet>
      <dgm:spPr/>
    </dgm:pt>
    <dgm:pt modelId="{90E5BDBE-891F-476B-9468-D6D096DF98CD}" type="pres">
      <dgm:prSet presAssocID="{F9A76B0E-1770-436A-BCC0-A207F1DE0C83}" presName="desTx" presStyleLbl="alignAccFollowNode1" presStyleIdx="1" presStyleCnt="2">
        <dgm:presLayoutVars/>
      </dgm:prSet>
      <dgm:spPr/>
    </dgm:pt>
  </dgm:ptLst>
  <dgm:cxnLst>
    <dgm:cxn modelId="{4E1CAA19-4F51-403C-B1C1-4A3241321F7B}" srcId="{53C1CC88-D828-4E25-92CE-58E687BBBACB}" destId="{A2E6F94E-7009-43F7-B5B0-2497DA240D87}" srcOrd="0" destOrd="0" parTransId="{677B1482-7F62-46D1-88BC-04D90241AEF5}" sibTransId="{1B8B7F68-E6CF-442B-A2DD-32E5FBE84AFF}"/>
    <dgm:cxn modelId="{58992F40-40D9-44DF-9C54-BBFF6AD09D16}" type="presOf" srcId="{A2E6F94E-7009-43F7-B5B0-2497DA240D87}" destId="{B94F1078-D2A1-4EC4-9A29-E107C88EFE74}" srcOrd="0" destOrd="0" presId="urn:microsoft.com/office/officeart/2016/7/layout/HorizontalActionList"/>
    <dgm:cxn modelId="{54685669-994A-4E18-B318-1A1F46E43E38}" srcId="{F9A76B0E-1770-436A-BCC0-A207F1DE0C83}" destId="{404C5F90-E175-4936-A90D-49A04D0BF299}" srcOrd="0" destOrd="0" parTransId="{1E72F18B-FB7C-4EC8-A12F-CCB39472EFFC}" sibTransId="{AA0D2B85-F613-4197-8BE6-6D27424AF72A}"/>
    <dgm:cxn modelId="{8E948E86-89E0-4B87-A4C9-C3D229C90535}" type="presOf" srcId="{404C5F90-E175-4936-A90D-49A04D0BF299}" destId="{90E5BDBE-891F-476B-9468-D6D096DF98CD}" srcOrd="0" destOrd="0" presId="urn:microsoft.com/office/officeart/2016/7/layout/HorizontalActionList"/>
    <dgm:cxn modelId="{B360309C-6CF3-4CD2-A8B9-6EDF00736957}" type="presOf" srcId="{53C1CC88-D828-4E25-92CE-58E687BBBACB}" destId="{723BA691-846E-419A-8750-BC540035915D}" srcOrd="0" destOrd="0" presId="urn:microsoft.com/office/officeart/2016/7/layout/HorizontalActionList"/>
    <dgm:cxn modelId="{BF99DCCA-F3BB-4628-8707-10EE24DFFBB6}" type="presOf" srcId="{0205A456-6E2F-4F10-BEBF-50E8034258E1}" destId="{14E2E6E7-E832-4B99-9CFB-4AE94635BEB1}" srcOrd="0" destOrd="0" presId="urn:microsoft.com/office/officeart/2016/7/layout/HorizontalActionList"/>
    <dgm:cxn modelId="{68345FEF-78C6-4800-AEFC-E2100B28FDF3}" srcId="{0205A456-6E2F-4F10-BEBF-50E8034258E1}" destId="{F9A76B0E-1770-436A-BCC0-A207F1DE0C83}" srcOrd="1" destOrd="0" parTransId="{336E02E2-8481-40B5-BB56-E0230C66D5D5}" sibTransId="{25B85649-D9A9-42EC-A5DD-6387017DEE6E}"/>
    <dgm:cxn modelId="{FAD3E8FA-16A0-4C2D-A5DA-E1813FDCFE80}" type="presOf" srcId="{F9A76B0E-1770-436A-BCC0-A207F1DE0C83}" destId="{DA0590F0-C209-4BDD-B050-DE0F90CB78DE}" srcOrd="0" destOrd="0" presId="urn:microsoft.com/office/officeart/2016/7/layout/HorizontalActionList"/>
    <dgm:cxn modelId="{F111DFFD-9397-437E-A8BD-3252C66E4753}" srcId="{0205A456-6E2F-4F10-BEBF-50E8034258E1}" destId="{53C1CC88-D828-4E25-92CE-58E687BBBACB}" srcOrd="0" destOrd="0" parTransId="{0BFEC166-8880-46D2-A186-F3534B150834}" sibTransId="{01BC1170-D752-4A73-81C9-30730CEA5C19}"/>
    <dgm:cxn modelId="{014B5FD3-C3CE-4323-B389-B905713ADDDB}" type="presParOf" srcId="{14E2E6E7-E832-4B99-9CFB-4AE94635BEB1}" destId="{22E842B4-3B31-4DA3-8E61-188327431BEB}" srcOrd="0" destOrd="0" presId="urn:microsoft.com/office/officeart/2016/7/layout/HorizontalActionList"/>
    <dgm:cxn modelId="{0C1DD401-27A3-49A7-8369-D3A2CEB800BB}" type="presParOf" srcId="{22E842B4-3B31-4DA3-8E61-188327431BEB}" destId="{723BA691-846E-419A-8750-BC540035915D}" srcOrd="0" destOrd="0" presId="urn:microsoft.com/office/officeart/2016/7/layout/HorizontalActionList"/>
    <dgm:cxn modelId="{98EEB4DC-709D-4883-82FA-3CF72B2E0CFC}" type="presParOf" srcId="{22E842B4-3B31-4DA3-8E61-188327431BEB}" destId="{B94F1078-D2A1-4EC4-9A29-E107C88EFE74}" srcOrd="1" destOrd="0" presId="urn:microsoft.com/office/officeart/2016/7/layout/HorizontalActionList"/>
    <dgm:cxn modelId="{75175E4C-DF11-4EDF-BB0D-A70C6110D4DC}" type="presParOf" srcId="{14E2E6E7-E832-4B99-9CFB-4AE94635BEB1}" destId="{EF124A4D-31CD-4B23-8EDE-0C272748534E}" srcOrd="1" destOrd="0" presId="urn:microsoft.com/office/officeart/2016/7/layout/HorizontalActionList"/>
    <dgm:cxn modelId="{9C7A133E-6BEC-44B0-A773-079BE460BB7D}" type="presParOf" srcId="{14E2E6E7-E832-4B99-9CFB-4AE94635BEB1}" destId="{E698FB84-6478-4619-A064-9A12B3778400}" srcOrd="2" destOrd="0" presId="urn:microsoft.com/office/officeart/2016/7/layout/HorizontalActionList"/>
    <dgm:cxn modelId="{48894C4F-EA39-4DA4-A9D2-681ECDC41455}" type="presParOf" srcId="{E698FB84-6478-4619-A064-9A12B3778400}" destId="{DA0590F0-C209-4BDD-B050-DE0F90CB78DE}" srcOrd="0" destOrd="0" presId="urn:microsoft.com/office/officeart/2016/7/layout/HorizontalActionList"/>
    <dgm:cxn modelId="{81136B31-73E7-4EE9-B83D-47C82EC38D33}" type="presParOf" srcId="{E698FB84-6478-4619-A064-9A12B3778400}" destId="{90E5BDBE-891F-476B-9468-D6D096DF98CD}" srcOrd="1" destOrd="0" presId="urn:microsoft.com/office/officeart/2016/7/layout/Horizontal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6692B0-ABCC-4886-B029-81496330582F}"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92FCFF72-A616-47BA-A056-6AA08852F127}">
      <dgm:prSet/>
      <dgm:spPr/>
      <dgm:t>
        <a:bodyPr/>
        <a:lstStyle/>
        <a:p>
          <a:r>
            <a:rPr lang="en-GB" dirty="0">
              <a:solidFill>
                <a:srgbClr val="0070C0"/>
              </a:solidFill>
            </a:rPr>
            <a:t>The NHS provides a comprehensive service, available to all.</a:t>
          </a:r>
          <a:endParaRPr lang="en-US" dirty="0">
            <a:solidFill>
              <a:srgbClr val="0070C0"/>
            </a:solidFill>
          </a:endParaRPr>
        </a:p>
      </dgm:t>
    </dgm:pt>
    <dgm:pt modelId="{63879649-ACBA-44EE-88C7-6DF9A6BC9753}" type="parTrans" cxnId="{12AC0282-9813-4F39-AE22-31A4B1D80F0C}">
      <dgm:prSet/>
      <dgm:spPr/>
      <dgm:t>
        <a:bodyPr/>
        <a:lstStyle/>
        <a:p>
          <a:endParaRPr lang="en-US"/>
        </a:p>
      </dgm:t>
    </dgm:pt>
    <dgm:pt modelId="{B69838D5-5257-4C35-B9E0-839E7E415F25}" type="sibTrans" cxnId="{12AC0282-9813-4F39-AE22-31A4B1D80F0C}">
      <dgm:prSet/>
      <dgm:spPr/>
      <dgm:t>
        <a:bodyPr/>
        <a:lstStyle/>
        <a:p>
          <a:endParaRPr lang="en-US"/>
        </a:p>
      </dgm:t>
    </dgm:pt>
    <dgm:pt modelId="{A0A14AF9-B715-4AE7-9B3D-4239A869141D}">
      <dgm:prSet custT="1"/>
      <dgm:spPr/>
      <dgm:t>
        <a:bodyPr/>
        <a:lstStyle/>
        <a:p>
          <a:r>
            <a:rPr lang="en-GB" sz="2400" dirty="0">
              <a:latin typeface="Arial" panose="020B0604020202020204" pitchFamily="34" charset="0"/>
              <a:cs typeface="Arial" panose="020B0604020202020204" pitchFamily="34" charset="0"/>
            </a:rPr>
            <a:t>It is available to all irrespective of gender, race, disability, age, sexual orientation, religion, belief, gender reassignment, pregnancy and maternity or marital or civil partnership status. </a:t>
          </a:r>
          <a:endParaRPr lang="en-US" sz="2400" dirty="0">
            <a:latin typeface="Arial" panose="020B0604020202020204" pitchFamily="34" charset="0"/>
            <a:cs typeface="Arial" panose="020B0604020202020204" pitchFamily="34" charset="0"/>
          </a:endParaRPr>
        </a:p>
      </dgm:t>
    </dgm:pt>
    <dgm:pt modelId="{1548EA9E-3BC4-48DE-B274-8356AF7A9467}" type="parTrans" cxnId="{6D2BC57C-246A-47E2-B70A-92CBE26A0EE4}">
      <dgm:prSet/>
      <dgm:spPr/>
      <dgm:t>
        <a:bodyPr/>
        <a:lstStyle/>
        <a:p>
          <a:endParaRPr lang="en-US"/>
        </a:p>
      </dgm:t>
    </dgm:pt>
    <dgm:pt modelId="{17BA6A24-5211-4DCF-BCFC-495D709A6059}" type="sibTrans" cxnId="{6D2BC57C-246A-47E2-B70A-92CBE26A0EE4}">
      <dgm:prSet/>
      <dgm:spPr/>
      <dgm:t>
        <a:bodyPr/>
        <a:lstStyle/>
        <a:p>
          <a:endParaRPr lang="en-US"/>
        </a:p>
      </dgm:t>
    </dgm:pt>
    <dgm:pt modelId="{0259434B-F37E-48BF-84CD-300EE24B836F}" type="pres">
      <dgm:prSet presAssocID="{396692B0-ABCC-4886-B029-81496330582F}" presName="vert0" presStyleCnt="0">
        <dgm:presLayoutVars>
          <dgm:dir/>
          <dgm:animOne val="branch"/>
          <dgm:animLvl val="lvl"/>
        </dgm:presLayoutVars>
      </dgm:prSet>
      <dgm:spPr/>
    </dgm:pt>
    <dgm:pt modelId="{1A634E3D-552F-45B8-85FD-38A33D52FC2C}" type="pres">
      <dgm:prSet presAssocID="{92FCFF72-A616-47BA-A056-6AA08852F127}" presName="thickLine" presStyleLbl="alignNode1" presStyleIdx="0" presStyleCnt="2"/>
      <dgm:spPr/>
    </dgm:pt>
    <dgm:pt modelId="{3676FD90-4B55-4184-8C07-8C2FA8477B01}" type="pres">
      <dgm:prSet presAssocID="{92FCFF72-A616-47BA-A056-6AA08852F127}" presName="horz1" presStyleCnt="0"/>
      <dgm:spPr/>
    </dgm:pt>
    <dgm:pt modelId="{1BCED2F7-FA03-472D-96CD-80F3011C68A5}" type="pres">
      <dgm:prSet presAssocID="{92FCFF72-A616-47BA-A056-6AA08852F127}" presName="tx1" presStyleLbl="revTx" presStyleIdx="0" presStyleCnt="2"/>
      <dgm:spPr/>
    </dgm:pt>
    <dgm:pt modelId="{E1E6099D-6715-497B-9F0D-D69748974747}" type="pres">
      <dgm:prSet presAssocID="{92FCFF72-A616-47BA-A056-6AA08852F127}" presName="vert1" presStyleCnt="0"/>
      <dgm:spPr/>
    </dgm:pt>
    <dgm:pt modelId="{7FE10C1D-4153-42E4-B190-6A29EF979B25}" type="pres">
      <dgm:prSet presAssocID="{A0A14AF9-B715-4AE7-9B3D-4239A869141D}" presName="thickLine" presStyleLbl="alignNode1" presStyleIdx="1" presStyleCnt="2"/>
      <dgm:spPr/>
    </dgm:pt>
    <dgm:pt modelId="{FAA897B3-2770-49BB-819B-0A778925B42C}" type="pres">
      <dgm:prSet presAssocID="{A0A14AF9-B715-4AE7-9B3D-4239A869141D}" presName="horz1" presStyleCnt="0"/>
      <dgm:spPr/>
    </dgm:pt>
    <dgm:pt modelId="{F7EAF8FA-DF57-4C19-B23F-17BA1DDC593B}" type="pres">
      <dgm:prSet presAssocID="{A0A14AF9-B715-4AE7-9B3D-4239A869141D}" presName="tx1" presStyleLbl="revTx" presStyleIdx="1" presStyleCnt="2"/>
      <dgm:spPr/>
    </dgm:pt>
    <dgm:pt modelId="{97B11684-F205-430A-9278-C259B7B3D17C}" type="pres">
      <dgm:prSet presAssocID="{A0A14AF9-B715-4AE7-9B3D-4239A869141D}" presName="vert1" presStyleCnt="0"/>
      <dgm:spPr/>
    </dgm:pt>
  </dgm:ptLst>
  <dgm:cxnLst>
    <dgm:cxn modelId="{16550604-7E0F-4EF4-9CF5-EC061591C419}" type="presOf" srcId="{A0A14AF9-B715-4AE7-9B3D-4239A869141D}" destId="{F7EAF8FA-DF57-4C19-B23F-17BA1DDC593B}" srcOrd="0" destOrd="0" presId="urn:microsoft.com/office/officeart/2008/layout/LinedList"/>
    <dgm:cxn modelId="{D1B86B25-3D9B-4491-A6FD-692574B0E116}" type="presOf" srcId="{396692B0-ABCC-4886-B029-81496330582F}" destId="{0259434B-F37E-48BF-84CD-300EE24B836F}" srcOrd="0" destOrd="0" presId="urn:microsoft.com/office/officeart/2008/layout/LinedList"/>
    <dgm:cxn modelId="{6D2BC57C-246A-47E2-B70A-92CBE26A0EE4}" srcId="{396692B0-ABCC-4886-B029-81496330582F}" destId="{A0A14AF9-B715-4AE7-9B3D-4239A869141D}" srcOrd="1" destOrd="0" parTransId="{1548EA9E-3BC4-48DE-B274-8356AF7A9467}" sibTransId="{17BA6A24-5211-4DCF-BCFC-495D709A6059}"/>
    <dgm:cxn modelId="{12AC0282-9813-4F39-AE22-31A4B1D80F0C}" srcId="{396692B0-ABCC-4886-B029-81496330582F}" destId="{92FCFF72-A616-47BA-A056-6AA08852F127}" srcOrd="0" destOrd="0" parTransId="{63879649-ACBA-44EE-88C7-6DF9A6BC9753}" sibTransId="{B69838D5-5257-4C35-B9E0-839E7E415F25}"/>
    <dgm:cxn modelId="{DA99FDC0-6ED9-4447-82B0-BB8C7393EEC9}" type="presOf" srcId="{92FCFF72-A616-47BA-A056-6AA08852F127}" destId="{1BCED2F7-FA03-472D-96CD-80F3011C68A5}" srcOrd="0" destOrd="0" presId="urn:microsoft.com/office/officeart/2008/layout/LinedList"/>
    <dgm:cxn modelId="{D6C55A3D-6987-4BEC-9ADC-5EC2C3453B12}" type="presParOf" srcId="{0259434B-F37E-48BF-84CD-300EE24B836F}" destId="{1A634E3D-552F-45B8-85FD-38A33D52FC2C}" srcOrd="0" destOrd="0" presId="urn:microsoft.com/office/officeart/2008/layout/LinedList"/>
    <dgm:cxn modelId="{8F490915-FB71-462D-9BE8-228308C3A2B2}" type="presParOf" srcId="{0259434B-F37E-48BF-84CD-300EE24B836F}" destId="{3676FD90-4B55-4184-8C07-8C2FA8477B01}" srcOrd="1" destOrd="0" presId="urn:microsoft.com/office/officeart/2008/layout/LinedList"/>
    <dgm:cxn modelId="{4089C052-9ECB-46F6-82B2-3427D687356C}" type="presParOf" srcId="{3676FD90-4B55-4184-8C07-8C2FA8477B01}" destId="{1BCED2F7-FA03-472D-96CD-80F3011C68A5}" srcOrd="0" destOrd="0" presId="urn:microsoft.com/office/officeart/2008/layout/LinedList"/>
    <dgm:cxn modelId="{1584D49F-2890-40C9-B4A4-881D232580AA}" type="presParOf" srcId="{3676FD90-4B55-4184-8C07-8C2FA8477B01}" destId="{E1E6099D-6715-497B-9F0D-D69748974747}" srcOrd="1" destOrd="0" presId="urn:microsoft.com/office/officeart/2008/layout/LinedList"/>
    <dgm:cxn modelId="{1720A03A-4018-4889-8D0E-043BF83B06B9}" type="presParOf" srcId="{0259434B-F37E-48BF-84CD-300EE24B836F}" destId="{7FE10C1D-4153-42E4-B190-6A29EF979B25}" srcOrd="2" destOrd="0" presId="urn:microsoft.com/office/officeart/2008/layout/LinedList"/>
    <dgm:cxn modelId="{D4C5EDBC-1A31-4D3C-95BC-C566C6B3D43C}" type="presParOf" srcId="{0259434B-F37E-48BF-84CD-300EE24B836F}" destId="{FAA897B3-2770-49BB-819B-0A778925B42C}" srcOrd="3" destOrd="0" presId="urn:microsoft.com/office/officeart/2008/layout/LinedList"/>
    <dgm:cxn modelId="{57D16232-E735-4DB8-AEAA-E67E83953737}" type="presParOf" srcId="{FAA897B3-2770-49BB-819B-0A778925B42C}" destId="{F7EAF8FA-DF57-4C19-B23F-17BA1DDC593B}" srcOrd="0" destOrd="0" presId="urn:microsoft.com/office/officeart/2008/layout/LinedList"/>
    <dgm:cxn modelId="{B2AF8FC2-D636-473C-84FF-07BFB70FBB44}" type="presParOf" srcId="{FAA897B3-2770-49BB-819B-0A778925B42C}" destId="{97B11684-F205-430A-9278-C259B7B3D17C}"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0255AC-DCE5-4517-B3B5-F68B7F7E4736}" type="doc">
      <dgm:prSet loTypeId="urn:microsoft.com/office/officeart/2005/8/layout/chart3" loCatId="cycle" qsTypeId="urn:microsoft.com/office/officeart/2005/8/quickstyle/simple1" qsCatId="simple" csTypeId="urn:microsoft.com/office/officeart/2005/8/colors/colorful5" csCatId="colorful" phldr="1"/>
      <dgm:spPr/>
    </dgm:pt>
    <dgm:pt modelId="{0EFEF2B2-24D3-4FF6-B420-54E065035B2B}">
      <dgm:prSet phldrT="[Text]"/>
      <dgm:spPr/>
      <dgm:t>
        <a:bodyPr tIns="144000" anchor="t" anchorCtr="0"/>
        <a:lstStyle/>
        <a:p>
          <a:pPr algn="ctr"/>
          <a:r>
            <a:rPr lang="en-GB" dirty="0"/>
            <a:t>Consultation and  Specialist input </a:t>
          </a:r>
        </a:p>
      </dgm:t>
    </dgm:pt>
    <dgm:pt modelId="{C49EDFC9-A279-4A92-B5D8-DD912B35B93E}" type="parTrans" cxnId="{EACDB612-14F2-43E2-9C1C-61A60CFE67F1}">
      <dgm:prSet/>
      <dgm:spPr/>
      <dgm:t>
        <a:bodyPr/>
        <a:lstStyle/>
        <a:p>
          <a:endParaRPr lang="en-GB"/>
        </a:p>
      </dgm:t>
    </dgm:pt>
    <dgm:pt modelId="{4F3DAE8C-1C51-4079-9516-EC1FB4CDFB60}" type="sibTrans" cxnId="{EACDB612-14F2-43E2-9C1C-61A60CFE67F1}">
      <dgm:prSet/>
      <dgm:spPr/>
      <dgm:t>
        <a:bodyPr/>
        <a:lstStyle/>
        <a:p>
          <a:endParaRPr lang="en-GB"/>
        </a:p>
      </dgm:t>
    </dgm:pt>
    <dgm:pt modelId="{A557A2CB-4788-4138-8AC2-849E5952A521}">
      <dgm:prSet phldrT="[Text]"/>
      <dgm:spPr/>
      <dgm:t>
        <a:bodyPr/>
        <a:lstStyle/>
        <a:p>
          <a:r>
            <a:rPr lang="en-GB" dirty="0"/>
            <a:t>Intensive Support Service</a:t>
          </a:r>
        </a:p>
      </dgm:t>
    </dgm:pt>
    <dgm:pt modelId="{799168FB-1014-4E5A-AA05-3932B9169955}" type="parTrans" cxnId="{DB5F8BA7-94E7-495C-844C-12C993FF8BA6}">
      <dgm:prSet/>
      <dgm:spPr/>
      <dgm:t>
        <a:bodyPr/>
        <a:lstStyle/>
        <a:p>
          <a:endParaRPr lang="en-GB"/>
        </a:p>
      </dgm:t>
    </dgm:pt>
    <dgm:pt modelId="{7DD50ED8-C6CD-4115-AD41-74ED13CA560F}" type="sibTrans" cxnId="{DB5F8BA7-94E7-495C-844C-12C993FF8BA6}">
      <dgm:prSet/>
      <dgm:spPr/>
      <dgm:t>
        <a:bodyPr/>
        <a:lstStyle/>
        <a:p>
          <a:endParaRPr lang="en-GB"/>
        </a:p>
      </dgm:t>
    </dgm:pt>
    <dgm:pt modelId="{C38E7182-A27F-48AE-A975-FF46A54F2682}">
      <dgm:prSet phldrT="[Text]"/>
      <dgm:spPr/>
      <dgm:t>
        <a:bodyPr/>
        <a:lstStyle/>
        <a:p>
          <a:r>
            <a:rPr lang="en-GB"/>
            <a:t>Day Services</a:t>
          </a:r>
          <a:endParaRPr lang="en-GB" dirty="0"/>
        </a:p>
      </dgm:t>
    </dgm:pt>
    <dgm:pt modelId="{8927B5AE-902E-4971-8539-71F1F80DA34D}" type="parTrans" cxnId="{B9A1A96F-9576-41AC-9A1D-ACF422C19A57}">
      <dgm:prSet/>
      <dgm:spPr/>
      <dgm:t>
        <a:bodyPr/>
        <a:lstStyle/>
        <a:p>
          <a:endParaRPr lang="en-GB"/>
        </a:p>
      </dgm:t>
    </dgm:pt>
    <dgm:pt modelId="{5E41D0CA-E59F-4DC3-8C04-9729EF84AA8E}" type="sibTrans" cxnId="{B9A1A96F-9576-41AC-9A1D-ACF422C19A57}">
      <dgm:prSet/>
      <dgm:spPr/>
      <dgm:t>
        <a:bodyPr/>
        <a:lstStyle/>
        <a:p>
          <a:endParaRPr lang="en-GB"/>
        </a:p>
      </dgm:t>
    </dgm:pt>
    <dgm:pt modelId="{62AE782D-BA5A-45F1-8398-18D807D72071}">
      <dgm:prSet phldrT="[Text]"/>
      <dgm:spPr/>
      <dgm:t>
        <a:bodyPr/>
        <a:lstStyle/>
        <a:p>
          <a:r>
            <a:rPr lang="en-GB" dirty="0"/>
            <a:t>Local Mental Health Centre - Inpatients </a:t>
          </a:r>
        </a:p>
      </dgm:t>
    </dgm:pt>
    <dgm:pt modelId="{646A19B3-20DC-477A-8964-0396EF2D8C37}" type="parTrans" cxnId="{F768B933-C81C-4393-BF8D-FD431962CE81}">
      <dgm:prSet/>
      <dgm:spPr/>
      <dgm:t>
        <a:bodyPr/>
        <a:lstStyle/>
        <a:p>
          <a:endParaRPr lang="en-GB"/>
        </a:p>
      </dgm:t>
    </dgm:pt>
    <dgm:pt modelId="{E5C173CA-091B-4471-9A1E-FDBCE6FB47DA}" type="sibTrans" cxnId="{F768B933-C81C-4393-BF8D-FD431962CE81}">
      <dgm:prSet/>
      <dgm:spPr/>
      <dgm:t>
        <a:bodyPr/>
        <a:lstStyle/>
        <a:p>
          <a:endParaRPr lang="en-GB"/>
        </a:p>
      </dgm:t>
    </dgm:pt>
    <dgm:pt modelId="{ADA518FB-954E-4DCA-A78D-ADDD61543E4B}" type="pres">
      <dgm:prSet presAssocID="{3C0255AC-DCE5-4517-B3B5-F68B7F7E4736}" presName="compositeShape" presStyleCnt="0">
        <dgm:presLayoutVars>
          <dgm:chMax val="7"/>
          <dgm:dir/>
          <dgm:resizeHandles val="exact"/>
        </dgm:presLayoutVars>
      </dgm:prSet>
      <dgm:spPr/>
    </dgm:pt>
    <dgm:pt modelId="{9F3676D4-E1ED-47C7-8551-D7F39E346A60}" type="pres">
      <dgm:prSet presAssocID="{3C0255AC-DCE5-4517-B3B5-F68B7F7E4736}" presName="wedge1" presStyleLbl="node1" presStyleIdx="0" presStyleCnt="4" custLinFactNeighborX="10833" custLinFactNeighborY="-2350"/>
      <dgm:spPr/>
    </dgm:pt>
    <dgm:pt modelId="{B9C45511-FFFA-44D8-B331-43B8B25AAA46}" type="pres">
      <dgm:prSet presAssocID="{3C0255AC-DCE5-4517-B3B5-F68B7F7E4736}" presName="wedge1Tx" presStyleLbl="node1" presStyleIdx="0" presStyleCnt="4">
        <dgm:presLayoutVars>
          <dgm:chMax val="0"/>
          <dgm:chPref val="0"/>
          <dgm:bulletEnabled val="1"/>
        </dgm:presLayoutVars>
      </dgm:prSet>
      <dgm:spPr/>
    </dgm:pt>
    <dgm:pt modelId="{4E3EB3DB-2328-4B61-AF9E-F99E6EDF8166}" type="pres">
      <dgm:prSet presAssocID="{3C0255AC-DCE5-4517-B3B5-F68B7F7E4736}" presName="wedge2" presStyleLbl="node1" presStyleIdx="1" presStyleCnt="4" custLinFactNeighborX="14925" custLinFactNeighborY="6483"/>
      <dgm:spPr/>
    </dgm:pt>
    <dgm:pt modelId="{F7D88EDA-F217-4997-99E1-0FDF0AB48718}" type="pres">
      <dgm:prSet presAssocID="{3C0255AC-DCE5-4517-B3B5-F68B7F7E4736}" presName="wedge2Tx" presStyleLbl="node1" presStyleIdx="1" presStyleCnt="4">
        <dgm:presLayoutVars>
          <dgm:chMax val="0"/>
          <dgm:chPref val="0"/>
          <dgm:bulletEnabled val="1"/>
        </dgm:presLayoutVars>
      </dgm:prSet>
      <dgm:spPr/>
    </dgm:pt>
    <dgm:pt modelId="{9D48F111-4A61-4E31-924F-BB7477A45363}" type="pres">
      <dgm:prSet presAssocID="{3C0255AC-DCE5-4517-B3B5-F68B7F7E4736}" presName="wedge3" presStyleLbl="node1" presStyleIdx="2" presStyleCnt="4" custLinFactNeighborX="-12351" custLinFactNeighborY="5714"/>
      <dgm:spPr/>
    </dgm:pt>
    <dgm:pt modelId="{CC592B6E-9A79-4525-932B-460EE33A8514}" type="pres">
      <dgm:prSet presAssocID="{3C0255AC-DCE5-4517-B3B5-F68B7F7E4736}" presName="wedge3Tx" presStyleLbl="node1" presStyleIdx="2" presStyleCnt="4">
        <dgm:presLayoutVars>
          <dgm:chMax val="0"/>
          <dgm:chPref val="0"/>
          <dgm:bulletEnabled val="1"/>
        </dgm:presLayoutVars>
      </dgm:prSet>
      <dgm:spPr/>
    </dgm:pt>
    <dgm:pt modelId="{A49F0B87-BE6A-4AD2-970C-B4F4643E5558}" type="pres">
      <dgm:prSet presAssocID="{3C0255AC-DCE5-4517-B3B5-F68B7F7E4736}" presName="wedge4" presStyleLbl="node1" presStyleIdx="3" presStyleCnt="4" custLinFactNeighborX="-11980" custLinFactNeighborY="-6451"/>
      <dgm:spPr/>
    </dgm:pt>
    <dgm:pt modelId="{5E3E5214-1327-4502-8DD3-589A3608C8F0}" type="pres">
      <dgm:prSet presAssocID="{3C0255AC-DCE5-4517-B3B5-F68B7F7E4736}" presName="wedge4Tx" presStyleLbl="node1" presStyleIdx="3" presStyleCnt="4">
        <dgm:presLayoutVars>
          <dgm:chMax val="0"/>
          <dgm:chPref val="0"/>
          <dgm:bulletEnabled val="1"/>
        </dgm:presLayoutVars>
      </dgm:prSet>
      <dgm:spPr/>
    </dgm:pt>
  </dgm:ptLst>
  <dgm:cxnLst>
    <dgm:cxn modelId="{EACDB612-14F2-43E2-9C1C-61A60CFE67F1}" srcId="{3C0255AC-DCE5-4517-B3B5-F68B7F7E4736}" destId="{0EFEF2B2-24D3-4FF6-B420-54E065035B2B}" srcOrd="0" destOrd="0" parTransId="{C49EDFC9-A279-4A92-B5D8-DD912B35B93E}" sibTransId="{4F3DAE8C-1C51-4079-9516-EC1FB4CDFB60}"/>
    <dgm:cxn modelId="{45CFE024-1472-404D-937B-4ACFFE83CB69}" type="presOf" srcId="{3C0255AC-DCE5-4517-B3B5-F68B7F7E4736}" destId="{ADA518FB-954E-4DCA-A78D-ADDD61543E4B}" srcOrd="0" destOrd="0" presId="urn:microsoft.com/office/officeart/2005/8/layout/chart3"/>
    <dgm:cxn modelId="{F768B933-C81C-4393-BF8D-FD431962CE81}" srcId="{3C0255AC-DCE5-4517-B3B5-F68B7F7E4736}" destId="{62AE782D-BA5A-45F1-8398-18D807D72071}" srcOrd="3" destOrd="0" parTransId="{646A19B3-20DC-477A-8964-0396EF2D8C37}" sibTransId="{E5C173CA-091B-4471-9A1E-FDBCE6FB47DA}"/>
    <dgm:cxn modelId="{6F01283C-655A-4865-89D6-29BECE37D0B2}" type="presOf" srcId="{A557A2CB-4788-4138-8AC2-849E5952A521}" destId="{4E3EB3DB-2328-4B61-AF9E-F99E6EDF8166}" srcOrd="0" destOrd="0" presId="urn:microsoft.com/office/officeart/2005/8/layout/chart3"/>
    <dgm:cxn modelId="{84AD3B5B-5FCA-4CC4-92F0-B929DD43D2BF}" type="presOf" srcId="{C38E7182-A27F-48AE-A975-FF46A54F2682}" destId="{CC592B6E-9A79-4525-932B-460EE33A8514}" srcOrd="1" destOrd="0" presId="urn:microsoft.com/office/officeart/2005/8/layout/chart3"/>
    <dgm:cxn modelId="{76B13163-E903-4786-884D-B4D6AE70E1B3}" type="presOf" srcId="{62AE782D-BA5A-45F1-8398-18D807D72071}" destId="{5E3E5214-1327-4502-8DD3-589A3608C8F0}" srcOrd="1" destOrd="0" presId="urn:microsoft.com/office/officeart/2005/8/layout/chart3"/>
    <dgm:cxn modelId="{140BEB6B-2078-4AD9-B8D6-C38392B71A6C}" type="presOf" srcId="{62AE782D-BA5A-45F1-8398-18D807D72071}" destId="{A49F0B87-BE6A-4AD2-970C-B4F4643E5558}" srcOrd="0" destOrd="0" presId="urn:microsoft.com/office/officeart/2005/8/layout/chart3"/>
    <dgm:cxn modelId="{B9A1A96F-9576-41AC-9A1D-ACF422C19A57}" srcId="{3C0255AC-DCE5-4517-B3B5-F68B7F7E4736}" destId="{C38E7182-A27F-48AE-A975-FF46A54F2682}" srcOrd="2" destOrd="0" parTransId="{8927B5AE-902E-4971-8539-71F1F80DA34D}" sibTransId="{5E41D0CA-E59F-4DC3-8C04-9729EF84AA8E}"/>
    <dgm:cxn modelId="{978D4787-EAF5-48EB-A8A9-E435962FACA6}" type="presOf" srcId="{C38E7182-A27F-48AE-A975-FF46A54F2682}" destId="{9D48F111-4A61-4E31-924F-BB7477A45363}" srcOrd="0" destOrd="0" presId="urn:microsoft.com/office/officeart/2005/8/layout/chart3"/>
    <dgm:cxn modelId="{0A5F7190-EF4E-41EA-BEF2-35E38FDF9B81}" type="presOf" srcId="{A557A2CB-4788-4138-8AC2-849E5952A521}" destId="{F7D88EDA-F217-4997-99E1-0FDF0AB48718}" srcOrd="1" destOrd="0" presId="urn:microsoft.com/office/officeart/2005/8/layout/chart3"/>
    <dgm:cxn modelId="{7DA98895-FB1B-4F50-BF6F-25E2E73FF8EA}" type="presOf" srcId="{0EFEF2B2-24D3-4FF6-B420-54E065035B2B}" destId="{B9C45511-FFFA-44D8-B331-43B8B25AAA46}" srcOrd="1" destOrd="0" presId="urn:microsoft.com/office/officeart/2005/8/layout/chart3"/>
    <dgm:cxn modelId="{339B9295-F466-468D-8C38-3FDEEDE84E16}" type="presOf" srcId="{0EFEF2B2-24D3-4FF6-B420-54E065035B2B}" destId="{9F3676D4-E1ED-47C7-8551-D7F39E346A60}" srcOrd="0" destOrd="0" presId="urn:microsoft.com/office/officeart/2005/8/layout/chart3"/>
    <dgm:cxn modelId="{DB5F8BA7-94E7-495C-844C-12C993FF8BA6}" srcId="{3C0255AC-DCE5-4517-B3B5-F68B7F7E4736}" destId="{A557A2CB-4788-4138-8AC2-849E5952A521}" srcOrd="1" destOrd="0" parTransId="{799168FB-1014-4E5A-AA05-3932B9169955}" sibTransId="{7DD50ED8-C6CD-4115-AD41-74ED13CA560F}"/>
    <dgm:cxn modelId="{22194230-3D6F-460F-8D3D-C117A7BD6FE4}" type="presParOf" srcId="{ADA518FB-954E-4DCA-A78D-ADDD61543E4B}" destId="{9F3676D4-E1ED-47C7-8551-D7F39E346A60}" srcOrd="0" destOrd="0" presId="urn:microsoft.com/office/officeart/2005/8/layout/chart3"/>
    <dgm:cxn modelId="{BD8F8793-2258-488C-B3A1-8D4D2751CBB6}" type="presParOf" srcId="{ADA518FB-954E-4DCA-A78D-ADDD61543E4B}" destId="{B9C45511-FFFA-44D8-B331-43B8B25AAA46}" srcOrd="1" destOrd="0" presId="urn:microsoft.com/office/officeart/2005/8/layout/chart3"/>
    <dgm:cxn modelId="{C96E1A1D-2B25-4EEC-96A3-C7A138E177D4}" type="presParOf" srcId="{ADA518FB-954E-4DCA-A78D-ADDD61543E4B}" destId="{4E3EB3DB-2328-4B61-AF9E-F99E6EDF8166}" srcOrd="2" destOrd="0" presId="urn:microsoft.com/office/officeart/2005/8/layout/chart3"/>
    <dgm:cxn modelId="{F3896E5E-77A8-4DD5-A5D4-F53F442C8BB9}" type="presParOf" srcId="{ADA518FB-954E-4DCA-A78D-ADDD61543E4B}" destId="{F7D88EDA-F217-4997-99E1-0FDF0AB48718}" srcOrd="3" destOrd="0" presId="urn:microsoft.com/office/officeart/2005/8/layout/chart3"/>
    <dgm:cxn modelId="{68143857-BF02-4FA0-A083-9588966C3E0A}" type="presParOf" srcId="{ADA518FB-954E-4DCA-A78D-ADDD61543E4B}" destId="{9D48F111-4A61-4E31-924F-BB7477A45363}" srcOrd="4" destOrd="0" presId="urn:microsoft.com/office/officeart/2005/8/layout/chart3"/>
    <dgm:cxn modelId="{E459DB03-6F7D-4C90-9DE6-CD8D73940064}" type="presParOf" srcId="{ADA518FB-954E-4DCA-A78D-ADDD61543E4B}" destId="{CC592B6E-9A79-4525-932B-460EE33A8514}" srcOrd="5" destOrd="0" presId="urn:microsoft.com/office/officeart/2005/8/layout/chart3"/>
    <dgm:cxn modelId="{7084213B-8DFB-49E2-A1F1-976A35B25B2B}" type="presParOf" srcId="{ADA518FB-954E-4DCA-A78D-ADDD61543E4B}" destId="{A49F0B87-BE6A-4AD2-970C-B4F4643E5558}" srcOrd="6" destOrd="0" presId="urn:microsoft.com/office/officeart/2005/8/layout/chart3"/>
    <dgm:cxn modelId="{00E46E50-2C32-49C7-AF13-7C596918966D}" type="presParOf" srcId="{ADA518FB-954E-4DCA-A78D-ADDD61543E4B}" destId="{5E3E5214-1327-4502-8DD3-589A3608C8F0}" srcOrd="7"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AC78DDD-A084-AB45-BE04-D587F6026BCE}" type="doc">
      <dgm:prSet loTypeId="urn:microsoft.com/office/officeart/2005/8/layout/default" loCatId="" qsTypeId="urn:microsoft.com/office/officeart/2005/8/quickstyle/simple1" qsCatId="simple" csTypeId="urn:microsoft.com/office/officeart/2005/8/colors/accent0_3" csCatId="mainScheme" phldr="1"/>
      <dgm:spPr/>
      <dgm:t>
        <a:bodyPr/>
        <a:lstStyle/>
        <a:p>
          <a:endParaRPr lang="en-GB"/>
        </a:p>
      </dgm:t>
    </dgm:pt>
    <dgm:pt modelId="{4D1E2946-8973-664F-9189-F7FA6F867C85}">
      <dgm:prSet phldrT="[Text]"/>
      <dgm:spPr>
        <a:solidFill>
          <a:schemeClr val="bg2">
            <a:lumMod val="50000"/>
          </a:schemeClr>
        </a:solidFill>
      </dgm:spPr>
      <dgm:t>
        <a:bodyPr/>
        <a:lstStyle/>
        <a:p>
          <a:r>
            <a:rPr lang="en-GB" b="1" dirty="0">
              <a:latin typeface="Arial" panose="020B0604020202020204" pitchFamily="34" charset="0"/>
              <a:cs typeface="Arial" panose="020B0604020202020204" pitchFamily="34" charset="0"/>
            </a:rPr>
            <a:t>To support local system with the mobilisation of service change that will enable the provision of high-quality services</a:t>
          </a:r>
        </a:p>
      </dgm:t>
    </dgm:pt>
    <dgm:pt modelId="{050DC20A-D073-BF41-BD4B-AFBC98101001}" type="parTrans" cxnId="{822E8B28-7D87-3745-AADD-996CBFEE7D64}">
      <dgm:prSet/>
      <dgm:spPr/>
      <dgm:t>
        <a:bodyPr/>
        <a:lstStyle/>
        <a:p>
          <a:endParaRPr lang="en-GB"/>
        </a:p>
      </dgm:t>
    </dgm:pt>
    <dgm:pt modelId="{6DA949A8-BDFE-0840-BD8F-9AF0335CA0CD}" type="sibTrans" cxnId="{822E8B28-7D87-3745-AADD-996CBFEE7D64}">
      <dgm:prSet/>
      <dgm:spPr/>
      <dgm:t>
        <a:bodyPr/>
        <a:lstStyle/>
        <a:p>
          <a:endParaRPr lang="en-GB"/>
        </a:p>
      </dgm:t>
    </dgm:pt>
    <dgm:pt modelId="{262460A5-6476-7648-85B4-F5628E69E225}">
      <dgm:prSet phldrT="[Text]"/>
      <dgm:spPr>
        <a:solidFill>
          <a:schemeClr val="bg2">
            <a:lumMod val="50000"/>
          </a:schemeClr>
        </a:solidFill>
      </dgm:spPr>
      <dgm:t>
        <a:bodyPr/>
        <a:lstStyle/>
        <a:p>
          <a:r>
            <a:rPr lang="en-GB" b="1">
              <a:latin typeface="Arial" panose="020B0604020202020204" pitchFamily="34" charset="0"/>
              <a:cs typeface="Arial" panose="020B0604020202020204" pitchFamily="34" charset="0"/>
            </a:rPr>
            <a:t>Specialist expertise which follows the CYP throughout their journey offering continued and consistent support for CYP and their network</a:t>
          </a:r>
        </a:p>
      </dgm:t>
    </dgm:pt>
    <dgm:pt modelId="{3FE580D1-2AA0-BF4E-AF82-BDC23A79153A}" type="parTrans" cxnId="{68CDAD30-0F2F-4741-A0DE-B2FB0F0320F1}">
      <dgm:prSet/>
      <dgm:spPr/>
      <dgm:t>
        <a:bodyPr/>
        <a:lstStyle/>
        <a:p>
          <a:endParaRPr lang="en-GB"/>
        </a:p>
      </dgm:t>
    </dgm:pt>
    <dgm:pt modelId="{9EE5429F-9832-8B4B-B659-722274604C5F}" type="sibTrans" cxnId="{68CDAD30-0F2F-4741-A0DE-B2FB0F0320F1}">
      <dgm:prSet/>
      <dgm:spPr/>
      <dgm:t>
        <a:bodyPr/>
        <a:lstStyle/>
        <a:p>
          <a:endParaRPr lang="en-GB"/>
        </a:p>
      </dgm:t>
    </dgm:pt>
    <dgm:pt modelId="{81B286AC-03F1-FC4D-83B5-1287521B5184}">
      <dgm:prSet phldrT="[Text]"/>
      <dgm:spPr>
        <a:solidFill>
          <a:schemeClr val="bg2">
            <a:lumMod val="50000"/>
          </a:schemeClr>
        </a:solidFill>
      </dgm:spPr>
      <dgm:t>
        <a:bodyPr/>
        <a:lstStyle/>
        <a:p>
          <a:r>
            <a:rPr lang="en-GB" b="1">
              <a:latin typeface="Arial" panose="020B0604020202020204" pitchFamily="34" charset="0"/>
              <a:cs typeface="Arial" panose="020B0604020202020204" pitchFamily="34" charset="0"/>
            </a:rPr>
            <a:t>Specialist home treatment function to provide a more  responsive and targeted support to enhance community provision</a:t>
          </a:r>
        </a:p>
      </dgm:t>
    </dgm:pt>
    <dgm:pt modelId="{C35E611A-C12E-FA47-8B88-5DEF5676AB4E}" type="parTrans" cxnId="{ABEC09E8-4D1D-C24E-A3B6-DFE23D232594}">
      <dgm:prSet/>
      <dgm:spPr/>
      <dgm:t>
        <a:bodyPr/>
        <a:lstStyle/>
        <a:p>
          <a:endParaRPr lang="en-GB"/>
        </a:p>
      </dgm:t>
    </dgm:pt>
    <dgm:pt modelId="{8CA06F0C-7832-9747-98A8-E5BDA0766D68}" type="sibTrans" cxnId="{ABEC09E8-4D1D-C24E-A3B6-DFE23D232594}">
      <dgm:prSet/>
      <dgm:spPr/>
      <dgm:t>
        <a:bodyPr/>
        <a:lstStyle/>
        <a:p>
          <a:endParaRPr lang="en-GB"/>
        </a:p>
      </dgm:t>
    </dgm:pt>
    <dgm:pt modelId="{4694C6BF-9E28-6940-A5BB-092E5A40B96C}">
      <dgm:prSet/>
      <dgm:spPr>
        <a:solidFill>
          <a:schemeClr val="bg2">
            <a:lumMod val="50000"/>
          </a:schemeClr>
        </a:solidFill>
      </dgm:spPr>
      <dgm:t>
        <a:bodyPr/>
        <a:lstStyle/>
        <a:p>
          <a:r>
            <a:rPr lang="en-US" b="1" dirty="0">
              <a:latin typeface="Arial" panose="020B0604020202020204" pitchFamily="34" charset="0"/>
              <a:cs typeface="Arial" panose="020B0604020202020204" pitchFamily="34" charset="0"/>
            </a:rPr>
            <a:t>Need to ensure that transformed services meet the needs of every CYP who needs to use specialist services including CYP from racialized communities and those CYP with a learning disability or / and are autistic</a:t>
          </a:r>
        </a:p>
      </dgm:t>
    </dgm:pt>
    <dgm:pt modelId="{F5ACD457-778E-9A45-BF6E-A816EC59C8B2}" type="parTrans" cxnId="{F1D0F28D-53EA-F843-935F-879E0C6FE363}">
      <dgm:prSet/>
      <dgm:spPr/>
      <dgm:t>
        <a:bodyPr/>
        <a:lstStyle/>
        <a:p>
          <a:endParaRPr lang="en-GB"/>
        </a:p>
      </dgm:t>
    </dgm:pt>
    <dgm:pt modelId="{E4293458-8747-BF4F-84E9-F9583692EDBC}" type="sibTrans" cxnId="{F1D0F28D-53EA-F843-935F-879E0C6FE363}">
      <dgm:prSet/>
      <dgm:spPr/>
      <dgm:t>
        <a:bodyPr/>
        <a:lstStyle/>
        <a:p>
          <a:endParaRPr lang="en-GB"/>
        </a:p>
      </dgm:t>
    </dgm:pt>
    <dgm:pt modelId="{5845C7D3-9F9E-8D4C-A458-D896A68E3674}">
      <dgm:prSet/>
      <dgm:spPr>
        <a:solidFill>
          <a:schemeClr val="bg2">
            <a:lumMod val="50000"/>
          </a:schemeClr>
        </a:solidFill>
      </dgm:spPr>
      <dgm:t>
        <a:bodyPr/>
        <a:lstStyle/>
        <a:p>
          <a:r>
            <a:rPr lang="en-GB" b="1" dirty="0">
              <a:latin typeface="Arial" panose="020B0604020202020204" pitchFamily="34" charset="0"/>
              <a:cs typeface="Arial" panose="020B0604020202020204" pitchFamily="34" charset="0"/>
            </a:rPr>
            <a:t>Meet the needs of children and young people who have a mental health need AND who have a learning disability and / or are autistic, through ensuring that the therapeutic interventions are adapted to support the mental health needs of the young person in the context of being autistic or having a learning disability</a:t>
          </a:r>
          <a:r>
            <a:rPr lang="en-GB" b="1" dirty="0"/>
            <a:t>. </a:t>
          </a:r>
          <a:endParaRPr lang="en-US" b="1" dirty="0"/>
        </a:p>
      </dgm:t>
    </dgm:pt>
    <dgm:pt modelId="{89575BB1-52F6-3F4A-95B5-50B88B360D2E}" type="parTrans" cxnId="{9C29C6E5-C559-BC43-A851-00CA411A2CFB}">
      <dgm:prSet/>
      <dgm:spPr/>
      <dgm:t>
        <a:bodyPr/>
        <a:lstStyle/>
        <a:p>
          <a:endParaRPr lang="en-GB"/>
        </a:p>
      </dgm:t>
    </dgm:pt>
    <dgm:pt modelId="{E0120878-88E8-4745-9ED9-FF2B7B92BA57}" type="sibTrans" cxnId="{9C29C6E5-C559-BC43-A851-00CA411A2CFB}">
      <dgm:prSet/>
      <dgm:spPr/>
      <dgm:t>
        <a:bodyPr/>
        <a:lstStyle/>
        <a:p>
          <a:endParaRPr lang="en-GB"/>
        </a:p>
      </dgm:t>
    </dgm:pt>
    <dgm:pt modelId="{EABE7419-0D03-2944-AA68-7D9B37619B18}">
      <dgm:prSet/>
      <dgm:spPr>
        <a:solidFill>
          <a:schemeClr val="bg2">
            <a:lumMod val="50000"/>
          </a:schemeClr>
        </a:solidFill>
      </dgm:spPr>
      <dgm:t>
        <a:bodyPr/>
        <a:lstStyle/>
        <a:p>
          <a:r>
            <a:rPr lang="en-GB" b="1" dirty="0">
              <a:latin typeface="Arial" panose="020B0604020202020204" pitchFamily="34" charset="0"/>
              <a:cs typeface="Arial" panose="020B0604020202020204" pitchFamily="34" charset="0"/>
            </a:rPr>
            <a:t>The inpatient and specialist home treatment elements of the service should function as one team</a:t>
          </a:r>
          <a:endParaRPr lang="en-US" b="1" dirty="0">
            <a:latin typeface="Arial" panose="020B0604020202020204" pitchFamily="34" charset="0"/>
            <a:cs typeface="Arial" panose="020B0604020202020204" pitchFamily="34" charset="0"/>
          </a:endParaRPr>
        </a:p>
      </dgm:t>
    </dgm:pt>
    <dgm:pt modelId="{C3B73D35-6430-C24F-A408-CD4378B73D05}" type="parTrans" cxnId="{7FF2CC6B-2F76-6347-BE2B-9ED143C30C32}">
      <dgm:prSet/>
      <dgm:spPr/>
      <dgm:t>
        <a:bodyPr/>
        <a:lstStyle/>
        <a:p>
          <a:endParaRPr lang="en-GB"/>
        </a:p>
      </dgm:t>
    </dgm:pt>
    <dgm:pt modelId="{F1C081BC-01D6-4A4A-916B-30E22B92D8F5}" type="sibTrans" cxnId="{7FF2CC6B-2F76-6347-BE2B-9ED143C30C32}">
      <dgm:prSet/>
      <dgm:spPr/>
      <dgm:t>
        <a:bodyPr/>
        <a:lstStyle/>
        <a:p>
          <a:endParaRPr lang="en-GB"/>
        </a:p>
      </dgm:t>
    </dgm:pt>
    <dgm:pt modelId="{6D913FD3-8567-574F-8498-C96D168C81C2}">
      <dgm:prSet/>
      <dgm:spPr>
        <a:solidFill>
          <a:schemeClr val="bg2">
            <a:lumMod val="50000"/>
          </a:schemeClr>
        </a:solidFill>
      </dgm:spPr>
      <dgm:t>
        <a:bodyPr/>
        <a:lstStyle/>
        <a:p>
          <a:r>
            <a:rPr lang="en-GB" b="1" dirty="0">
              <a:latin typeface="Arial" panose="020B0604020202020204" pitchFamily="34" charset="0"/>
              <a:cs typeface="Arial" panose="020B0604020202020204" pitchFamily="34" charset="0"/>
            </a:rPr>
            <a:t>Move away from specialist expertise being located in separate inpatient services which requires frequent Out of Area care, to the specialist expertise following the child. This will enable Local inpatient centres to be aligned to the local care pathway and keep Children and Young People connected to their home and community</a:t>
          </a:r>
        </a:p>
      </dgm:t>
    </dgm:pt>
    <dgm:pt modelId="{D34B05B1-610A-8945-B93D-F62DC37869C5}" type="parTrans" cxnId="{82EF1B08-9F76-D44B-AA2B-3E3577405918}">
      <dgm:prSet/>
      <dgm:spPr/>
      <dgm:t>
        <a:bodyPr/>
        <a:lstStyle/>
        <a:p>
          <a:endParaRPr lang="en-GB"/>
        </a:p>
      </dgm:t>
    </dgm:pt>
    <dgm:pt modelId="{A89FC931-8D7B-6E43-BF38-E8F6B3825322}" type="sibTrans" cxnId="{82EF1B08-9F76-D44B-AA2B-3E3577405918}">
      <dgm:prSet/>
      <dgm:spPr/>
      <dgm:t>
        <a:bodyPr/>
        <a:lstStyle/>
        <a:p>
          <a:endParaRPr lang="en-GB"/>
        </a:p>
      </dgm:t>
    </dgm:pt>
    <dgm:pt modelId="{10784991-8BD4-484D-9D5C-8AA3738E0A42}">
      <dgm:prSet/>
      <dgm:spPr>
        <a:solidFill>
          <a:schemeClr val="bg2">
            <a:lumMod val="50000"/>
          </a:schemeClr>
        </a:solidFill>
      </dgm:spPr>
      <dgm:t>
        <a:bodyPr/>
        <a:lstStyle/>
        <a:p>
          <a:r>
            <a:rPr lang="en-GB" b="1" dirty="0">
              <a:latin typeface="Arial" panose="020B0604020202020204" pitchFamily="34" charset="0"/>
              <a:cs typeface="Arial" panose="020B0604020202020204" pitchFamily="34" charset="0"/>
            </a:rPr>
            <a:t>There needs to be strong focus on maintaining therapeutic relationships with someone the children and young people have already formed a trusted relationship with. </a:t>
          </a:r>
        </a:p>
      </dgm:t>
    </dgm:pt>
    <dgm:pt modelId="{98DF6CDA-2494-A747-9AE9-DF61C307A76E}" type="parTrans" cxnId="{83058EC8-CD8B-664B-B161-63EEBCF9722B}">
      <dgm:prSet/>
      <dgm:spPr/>
      <dgm:t>
        <a:bodyPr/>
        <a:lstStyle/>
        <a:p>
          <a:endParaRPr lang="en-GB"/>
        </a:p>
      </dgm:t>
    </dgm:pt>
    <dgm:pt modelId="{EC76D708-B7E5-F542-ACBF-D503259B3E57}" type="sibTrans" cxnId="{83058EC8-CD8B-664B-B161-63EEBCF9722B}">
      <dgm:prSet/>
      <dgm:spPr/>
      <dgm:t>
        <a:bodyPr/>
        <a:lstStyle/>
        <a:p>
          <a:endParaRPr lang="en-GB"/>
        </a:p>
      </dgm:t>
    </dgm:pt>
    <dgm:pt modelId="{63E04019-B47D-8743-B39F-FFA10DD42D1D}" type="pres">
      <dgm:prSet presAssocID="{8AC78DDD-A084-AB45-BE04-D587F6026BCE}" presName="diagram" presStyleCnt="0">
        <dgm:presLayoutVars>
          <dgm:dir/>
          <dgm:resizeHandles val="exact"/>
        </dgm:presLayoutVars>
      </dgm:prSet>
      <dgm:spPr/>
    </dgm:pt>
    <dgm:pt modelId="{A616D0B0-6C94-8441-87D7-0D4D721D5B11}" type="pres">
      <dgm:prSet presAssocID="{4D1E2946-8973-664F-9189-F7FA6F867C85}" presName="node" presStyleLbl="node1" presStyleIdx="0" presStyleCnt="8">
        <dgm:presLayoutVars>
          <dgm:bulletEnabled val="1"/>
        </dgm:presLayoutVars>
      </dgm:prSet>
      <dgm:spPr/>
    </dgm:pt>
    <dgm:pt modelId="{2A1AC2AE-5BFD-6D47-8366-07EAA4290535}" type="pres">
      <dgm:prSet presAssocID="{6DA949A8-BDFE-0840-BD8F-9AF0335CA0CD}" presName="sibTrans" presStyleCnt="0"/>
      <dgm:spPr/>
    </dgm:pt>
    <dgm:pt modelId="{09791C8F-A97A-DF48-9DFD-AAE97D283E41}" type="pres">
      <dgm:prSet presAssocID="{262460A5-6476-7648-85B4-F5628E69E225}" presName="node" presStyleLbl="node1" presStyleIdx="1" presStyleCnt="8">
        <dgm:presLayoutVars>
          <dgm:bulletEnabled val="1"/>
        </dgm:presLayoutVars>
      </dgm:prSet>
      <dgm:spPr/>
    </dgm:pt>
    <dgm:pt modelId="{868368DE-920A-D444-A5BB-96582FAB3B53}" type="pres">
      <dgm:prSet presAssocID="{9EE5429F-9832-8B4B-B659-722274604C5F}" presName="sibTrans" presStyleCnt="0"/>
      <dgm:spPr/>
    </dgm:pt>
    <dgm:pt modelId="{5FCEE15B-F23C-CF4A-A042-9F04B205C612}" type="pres">
      <dgm:prSet presAssocID="{81B286AC-03F1-FC4D-83B5-1287521B5184}" presName="node" presStyleLbl="node1" presStyleIdx="2" presStyleCnt="8">
        <dgm:presLayoutVars>
          <dgm:bulletEnabled val="1"/>
        </dgm:presLayoutVars>
      </dgm:prSet>
      <dgm:spPr/>
    </dgm:pt>
    <dgm:pt modelId="{28537D6A-D8D0-F748-B653-12301C33586E}" type="pres">
      <dgm:prSet presAssocID="{8CA06F0C-7832-9747-98A8-E5BDA0766D68}" presName="sibTrans" presStyleCnt="0"/>
      <dgm:spPr/>
    </dgm:pt>
    <dgm:pt modelId="{BCA43FEF-2102-204A-92C9-0933B9E3EF42}" type="pres">
      <dgm:prSet presAssocID="{5845C7D3-9F9E-8D4C-A458-D896A68E3674}" presName="node" presStyleLbl="node1" presStyleIdx="3" presStyleCnt="8">
        <dgm:presLayoutVars>
          <dgm:bulletEnabled val="1"/>
        </dgm:presLayoutVars>
      </dgm:prSet>
      <dgm:spPr/>
    </dgm:pt>
    <dgm:pt modelId="{BDD9978C-E7CA-4844-894C-3C7C8001C7DC}" type="pres">
      <dgm:prSet presAssocID="{E0120878-88E8-4745-9ED9-FF2B7B92BA57}" presName="sibTrans" presStyleCnt="0"/>
      <dgm:spPr/>
    </dgm:pt>
    <dgm:pt modelId="{3BA633E9-DF0F-7E4C-9246-6A76521BFD17}" type="pres">
      <dgm:prSet presAssocID="{EABE7419-0D03-2944-AA68-7D9B37619B18}" presName="node" presStyleLbl="node1" presStyleIdx="4" presStyleCnt="8">
        <dgm:presLayoutVars>
          <dgm:bulletEnabled val="1"/>
        </dgm:presLayoutVars>
      </dgm:prSet>
      <dgm:spPr/>
    </dgm:pt>
    <dgm:pt modelId="{51D5AF00-7955-2C41-9032-2D3FC9E6386C}" type="pres">
      <dgm:prSet presAssocID="{F1C081BC-01D6-4A4A-916B-30E22B92D8F5}" presName="sibTrans" presStyleCnt="0"/>
      <dgm:spPr/>
    </dgm:pt>
    <dgm:pt modelId="{E48CEFD4-A4CF-6B41-92B2-EC229FDFE8A0}" type="pres">
      <dgm:prSet presAssocID="{10784991-8BD4-484D-9D5C-8AA3738E0A42}" presName="node" presStyleLbl="node1" presStyleIdx="5" presStyleCnt="8">
        <dgm:presLayoutVars>
          <dgm:bulletEnabled val="1"/>
        </dgm:presLayoutVars>
      </dgm:prSet>
      <dgm:spPr/>
    </dgm:pt>
    <dgm:pt modelId="{727D3C39-7232-774E-B6DB-9AAD9A9D600B}" type="pres">
      <dgm:prSet presAssocID="{EC76D708-B7E5-F542-ACBF-D503259B3E57}" presName="sibTrans" presStyleCnt="0"/>
      <dgm:spPr/>
    </dgm:pt>
    <dgm:pt modelId="{5A09D7B4-2863-D040-8DF5-8CEEB7734817}" type="pres">
      <dgm:prSet presAssocID="{6D913FD3-8567-574F-8498-C96D168C81C2}" presName="node" presStyleLbl="node1" presStyleIdx="6" presStyleCnt="8">
        <dgm:presLayoutVars>
          <dgm:bulletEnabled val="1"/>
        </dgm:presLayoutVars>
      </dgm:prSet>
      <dgm:spPr/>
    </dgm:pt>
    <dgm:pt modelId="{B98ABD90-6E34-7B48-9DA5-E2E3AEC6A516}" type="pres">
      <dgm:prSet presAssocID="{A89FC931-8D7B-6E43-BF38-E8F6B3825322}" presName="sibTrans" presStyleCnt="0"/>
      <dgm:spPr/>
    </dgm:pt>
    <dgm:pt modelId="{7258A0F4-F07B-D142-98C2-431BE63A37F2}" type="pres">
      <dgm:prSet presAssocID="{4694C6BF-9E28-6940-A5BB-092E5A40B96C}" presName="node" presStyleLbl="node1" presStyleIdx="7" presStyleCnt="8">
        <dgm:presLayoutVars>
          <dgm:bulletEnabled val="1"/>
        </dgm:presLayoutVars>
      </dgm:prSet>
      <dgm:spPr/>
    </dgm:pt>
  </dgm:ptLst>
  <dgm:cxnLst>
    <dgm:cxn modelId="{82EF1B08-9F76-D44B-AA2B-3E3577405918}" srcId="{8AC78DDD-A084-AB45-BE04-D587F6026BCE}" destId="{6D913FD3-8567-574F-8498-C96D168C81C2}" srcOrd="6" destOrd="0" parTransId="{D34B05B1-610A-8945-B93D-F62DC37869C5}" sibTransId="{A89FC931-8D7B-6E43-BF38-E8F6B3825322}"/>
    <dgm:cxn modelId="{822E8B28-7D87-3745-AADD-996CBFEE7D64}" srcId="{8AC78DDD-A084-AB45-BE04-D587F6026BCE}" destId="{4D1E2946-8973-664F-9189-F7FA6F867C85}" srcOrd="0" destOrd="0" parTransId="{050DC20A-D073-BF41-BD4B-AFBC98101001}" sibTransId="{6DA949A8-BDFE-0840-BD8F-9AF0335CA0CD}"/>
    <dgm:cxn modelId="{BABD4E2F-F59E-B64D-BABF-467447F15EEF}" type="presOf" srcId="{5845C7D3-9F9E-8D4C-A458-D896A68E3674}" destId="{BCA43FEF-2102-204A-92C9-0933B9E3EF42}" srcOrd="0" destOrd="0" presId="urn:microsoft.com/office/officeart/2005/8/layout/default"/>
    <dgm:cxn modelId="{68CDAD30-0F2F-4741-A0DE-B2FB0F0320F1}" srcId="{8AC78DDD-A084-AB45-BE04-D587F6026BCE}" destId="{262460A5-6476-7648-85B4-F5628E69E225}" srcOrd="1" destOrd="0" parTransId="{3FE580D1-2AA0-BF4E-AF82-BDC23A79153A}" sibTransId="{9EE5429F-9832-8B4B-B659-722274604C5F}"/>
    <dgm:cxn modelId="{A266A83B-7741-F941-AAA8-71D84F36C230}" type="presOf" srcId="{10784991-8BD4-484D-9D5C-8AA3738E0A42}" destId="{E48CEFD4-A4CF-6B41-92B2-EC229FDFE8A0}" srcOrd="0" destOrd="0" presId="urn:microsoft.com/office/officeart/2005/8/layout/default"/>
    <dgm:cxn modelId="{02211C3E-6AB3-DC42-8EFC-468ED9FF45AB}" type="presOf" srcId="{4D1E2946-8973-664F-9189-F7FA6F867C85}" destId="{A616D0B0-6C94-8441-87D7-0D4D721D5B11}" srcOrd="0" destOrd="0" presId="urn:microsoft.com/office/officeart/2005/8/layout/default"/>
    <dgm:cxn modelId="{7FF2CC6B-2F76-6347-BE2B-9ED143C30C32}" srcId="{8AC78DDD-A084-AB45-BE04-D587F6026BCE}" destId="{EABE7419-0D03-2944-AA68-7D9B37619B18}" srcOrd="4" destOrd="0" parTransId="{C3B73D35-6430-C24F-A408-CD4378B73D05}" sibTransId="{F1C081BC-01D6-4A4A-916B-30E22B92D8F5}"/>
    <dgm:cxn modelId="{09E10F50-0CE3-044B-8DEA-7C672F883672}" type="presOf" srcId="{262460A5-6476-7648-85B4-F5628E69E225}" destId="{09791C8F-A97A-DF48-9DFD-AAE97D283E41}" srcOrd="0" destOrd="0" presId="urn:microsoft.com/office/officeart/2005/8/layout/default"/>
    <dgm:cxn modelId="{9AC18F52-59B4-1442-BF50-296B984B4CA0}" type="presOf" srcId="{8AC78DDD-A084-AB45-BE04-D587F6026BCE}" destId="{63E04019-B47D-8743-B39F-FFA10DD42D1D}" srcOrd="0" destOrd="0" presId="urn:microsoft.com/office/officeart/2005/8/layout/default"/>
    <dgm:cxn modelId="{5AABFB52-4121-4E4A-93E4-F62CA701A9FC}" type="presOf" srcId="{81B286AC-03F1-FC4D-83B5-1287521B5184}" destId="{5FCEE15B-F23C-CF4A-A042-9F04B205C612}" srcOrd="0" destOrd="0" presId="urn:microsoft.com/office/officeart/2005/8/layout/default"/>
    <dgm:cxn modelId="{A120B259-8748-BC48-8D5F-67BDBD4A88C8}" type="presOf" srcId="{4694C6BF-9E28-6940-A5BB-092E5A40B96C}" destId="{7258A0F4-F07B-D142-98C2-431BE63A37F2}" srcOrd="0" destOrd="0" presId="urn:microsoft.com/office/officeart/2005/8/layout/default"/>
    <dgm:cxn modelId="{3D2E1C89-3978-8246-935F-D454538A77B1}" type="presOf" srcId="{EABE7419-0D03-2944-AA68-7D9B37619B18}" destId="{3BA633E9-DF0F-7E4C-9246-6A76521BFD17}" srcOrd="0" destOrd="0" presId="urn:microsoft.com/office/officeart/2005/8/layout/default"/>
    <dgm:cxn modelId="{F1D0F28D-53EA-F843-935F-879E0C6FE363}" srcId="{8AC78DDD-A084-AB45-BE04-D587F6026BCE}" destId="{4694C6BF-9E28-6940-A5BB-092E5A40B96C}" srcOrd="7" destOrd="0" parTransId="{F5ACD457-778E-9A45-BF6E-A816EC59C8B2}" sibTransId="{E4293458-8747-BF4F-84E9-F9583692EDBC}"/>
    <dgm:cxn modelId="{83058EC8-CD8B-664B-B161-63EEBCF9722B}" srcId="{8AC78DDD-A084-AB45-BE04-D587F6026BCE}" destId="{10784991-8BD4-484D-9D5C-8AA3738E0A42}" srcOrd="5" destOrd="0" parTransId="{98DF6CDA-2494-A747-9AE9-DF61C307A76E}" sibTransId="{EC76D708-B7E5-F542-ACBF-D503259B3E57}"/>
    <dgm:cxn modelId="{1E1DBED0-4444-6D41-A6CA-A25490396238}" type="presOf" srcId="{6D913FD3-8567-574F-8498-C96D168C81C2}" destId="{5A09D7B4-2863-D040-8DF5-8CEEB7734817}" srcOrd="0" destOrd="0" presId="urn:microsoft.com/office/officeart/2005/8/layout/default"/>
    <dgm:cxn modelId="{9C29C6E5-C559-BC43-A851-00CA411A2CFB}" srcId="{8AC78DDD-A084-AB45-BE04-D587F6026BCE}" destId="{5845C7D3-9F9E-8D4C-A458-D896A68E3674}" srcOrd="3" destOrd="0" parTransId="{89575BB1-52F6-3F4A-95B5-50B88B360D2E}" sibTransId="{E0120878-88E8-4745-9ED9-FF2B7B92BA57}"/>
    <dgm:cxn modelId="{ABEC09E8-4D1D-C24E-A3B6-DFE23D232594}" srcId="{8AC78DDD-A084-AB45-BE04-D587F6026BCE}" destId="{81B286AC-03F1-FC4D-83B5-1287521B5184}" srcOrd="2" destOrd="0" parTransId="{C35E611A-C12E-FA47-8B88-5DEF5676AB4E}" sibTransId="{8CA06F0C-7832-9747-98A8-E5BDA0766D68}"/>
    <dgm:cxn modelId="{58F1A998-26BD-524F-A3FC-B2971B4E8E0A}" type="presParOf" srcId="{63E04019-B47D-8743-B39F-FFA10DD42D1D}" destId="{A616D0B0-6C94-8441-87D7-0D4D721D5B11}" srcOrd="0" destOrd="0" presId="urn:microsoft.com/office/officeart/2005/8/layout/default"/>
    <dgm:cxn modelId="{C3D9E432-737D-6F43-BAAF-BE74CA4427C2}" type="presParOf" srcId="{63E04019-B47D-8743-B39F-FFA10DD42D1D}" destId="{2A1AC2AE-5BFD-6D47-8366-07EAA4290535}" srcOrd="1" destOrd="0" presId="urn:microsoft.com/office/officeart/2005/8/layout/default"/>
    <dgm:cxn modelId="{E3D2C524-74FF-B34C-9F56-18EFA8B99AB7}" type="presParOf" srcId="{63E04019-B47D-8743-B39F-FFA10DD42D1D}" destId="{09791C8F-A97A-DF48-9DFD-AAE97D283E41}" srcOrd="2" destOrd="0" presId="urn:microsoft.com/office/officeart/2005/8/layout/default"/>
    <dgm:cxn modelId="{2D6B758F-2190-274F-A4AF-20D253A2A795}" type="presParOf" srcId="{63E04019-B47D-8743-B39F-FFA10DD42D1D}" destId="{868368DE-920A-D444-A5BB-96582FAB3B53}" srcOrd="3" destOrd="0" presId="urn:microsoft.com/office/officeart/2005/8/layout/default"/>
    <dgm:cxn modelId="{F724B1E5-1CC6-B445-95AE-F53AA301BB53}" type="presParOf" srcId="{63E04019-B47D-8743-B39F-FFA10DD42D1D}" destId="{5FCEE15B-F23C-CF4A-A042-9F04B205C612}" srcOrd="4" destOrd="0" presId="urn:microsoft.com/office/officeart/2005/8/layout/default"/>
    <dgm:cxn modelId="{9EDAFC40-90B0-AA4E-8235-16F4A17F68EE}" type="presParOf" srcId="{63E04019-B47D-8743-B39F-FFA10DD42D1D}" destId="{28537D6A-D8D0-F748-B653-12301C33586E}" srcOrd="5" destOrd="0" presId="urn:microsoft.com/office/officeart/2005/8/layout/default"/>
    <dgm:cxn modelId="{405574AE-8AA4-8D4F-BE8F-13618CB598BB}" type="presParOf" srcId="{63E04019-B47D-8743-B39F-FFA10DD42D1D}" destId="{BCA43FEF-2102-204A-92C9-0933B9E3EF42}" srcOrd="6" destOrd="0" presId="urn:microsoft.com/office/officeart/2005/8/layout/default"/>
    <dgm:cxn modelId="{96909FCF-33EE-2745-9561-E1204646F514}" type="presParOf" srcId="{63E04019-B47D-8743-B39F-FFA10DD42D1D}" destId="{BDD9978C-E7CA-4844-894C-3C7C8001C7DC}" srcOrd="7" destOrd="0" presId="urn:microsoft.com/office/officeart/2005/8/layout/default"/>
    <dgm:cxn modelId="{735FBBAD-DFEC-7B4A-98F5-F859A44F1F13}" type="presParOf" srcId="{63E04019-B47D-8743-B39F-FFA10DD42D1D}" destId="{3BA633E9-DF0F-7E4C-9246-6A76521BFD17}" srcOrd="8" destOrd="0" presId="urn:microsoft.com/office/officeart/2005/8/layout/default"/>
    <dgm:cxn modelId="{D6627A39-CC6F-0A43-8CD6-14F8B65F37E0}" type="presParOf" srcId="{63E04019-B47D-8743-B39F-FFA10DD42D1D}" destId="{51D5AF00-7955-2C41-9032-2D3FC9E6386C}" srcOrd="9" destOrd="0" presId="urn:microsoft.com/office/officeart/2005/8/layout/default"/>
    <dgm:cxn modelId="{5474DA6A-E6D0-F645-8DDB-7039A15B8854}" type="presParOf" srcId="{63E04019-B47D-8743-B39F-FFA10DD42D1D}" destId="{E48CEFD4-A4CF-6B41-92B2-EC229FDFE8A0}" srcOrd="10" destOrd="0" presId="urn:microsoft.com/office/officeart/2005/8/layout/default"/>
    <dgm:cxn modelId="{2A9E28C8-C9DF-5742-A49D-9C21E996AC6B}" type="presParOf" srcId="{63E04019-B47D-8743-B39F-FFA10DD42D1D}" destId="{727D3C39-7232-774E-B6DB-9AAD9A9D600B}" srcOrd="11" destOrd="0" presId="urn:microsoft.com/office/officeart/2005/8/layout/default"/>
    <dgm:cxn modelId="{81704877-F0A7-3445-8DA2-D7DD5847B279}" type="presParOf" srcId="{63E04019-B47D-8743-B39F-FFA10DD42D1D}" destId="{5A09D7B4-2863-D040-8DF5-8CEEB7734817}" srcOrd="12" destOrd="0" presId="urn:microsoft.com/office/officeart/2005/8/layout/default"/>
    <dgm:cxn modelId="{33026787-4BAA-E04A-8105-EC54A845D437}" type="presParOf" srcId="{63E04019-B47D-8743-B39F-FFA10DD42D1D}" destId="{B98ABD90-6E34-7B48-9DA5-E2E3AEC6A516}" srcOrd="13" destOrd="0" presId="urn:microsoft.com/office/officeart/2005/8/layout/default"/>
    <dgm:cxn modelId="{7E2879DC-980F-7F4E-A6E8-B2EA26251389}" type="presParOf" srcId="{63E04019-B47D-8743-B39F-FFA10DD42D1D}" destId="{7258A0F4-F07B-D142-98C2-431BE63A37F2}"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3085546-7C7C-4B3E-ABEB-2669F1A65FB2}" type="doc">
      <dgm:prSet loTypeId="urn:microsoft.com/office/officeart/2017/3/layout/DropPinTimeline" loCatId="process" qsTypeId="urn:microsoft.com/office/officeart/2005/8/quickstyle/simple1" qsCatId="simple" csTypeId="urn:microsoft.com/office/officeart/2005/8/colors/accent1_2" csCatId="accent1" phldr="1"/>
      <dgm:spPr/>
      <dgm:t>
        <a:bodyPr rtlCol="0"/>
        <a:lstStyle/>
        <a:p>
          <a:pPr rtl="0"/>
          <a:endParaRPr lang="en-US"/>
        </a:p>
      </dgm:t>
    </dgm:pt>
    <dgm:pt modelId="{9DCEA5FC-4640-45AF-B712-7A4FD94AEF0D}">
      <dgm:prSet phldrT="[Text]" custT="1"/>
      <dgm:spPr/>
      <dgm:t>
        <a:bodyPr rtlCol="0"/>
        <a:lstStyle/>
        <a:p>
          <a:pPr>
            <a:defRPr b="1"/>
          </a:pPr>
          <a:r>
            <a:rPr lang="en-GB" sz="1600" b="1" noProof="0" dirty="0">
              <a:solidFill>
                <a:schemeClr val="tx1">
                  <a:lumMod val="65000"/>
                  <a:lumOff val="35000"/>
                </a:schemeClr>
              </a:solidFill>
            </a:rPr>
            <a:t>June 24</a:t>
          </a:r>
          <a:endParaRPr lang="en-GB" sz="1100" noProof="0" dirty="0">
            <a:solidFill>
              <a:schemeClr val="tx1">
                <a:lumMod val="65000"/>
                <a:lumOff val="35000"/>
              </a:schemeClr>
            </a:solidFill>
          </a:endParaRPr>
        </a:p>
      </dgm:t>
    </dgm:pt>
    <dgm:pt modelId="{929A5FD9-0612-4B79-9B59-C3C36D34A069}" type="parTrans" cxnId="{DBD99269-D7F7-4B47-B17B-A5AE402751D9}">
      <dgm:prSet/>
      <dgm:spPr/>
      <dgm:t>
        <a:bodyPr rtlCol="0"/>
        <a:lstStyle/>
        <a:p>
          <a:pPr rtl="0"/>
          <a:endParaRPr lang="en-US"/>
        </a:p>
      </dgm:t>
    </dgm:pt>
    <dgm:pt modelId="{0A99745B-BB5C-49B3-A782-8DB57641F6C9}" type="sibTrans" cxnId="{DBD99269-D7F7-4B47-B17B-A5AE402751D9}">
      <dgm:prSet/>
      <dgm:spPr/>
      <dgm:t>
        <a:bodyPr rtlCol="0"/>
        <a:lstStyle/>
        <a:p>
          <a:pPr rtl="0"/>
          <a:endParaRPr lang="en-US"/>
        </a:p>
      </dgm:t>
    </dgm:pt>
    <dgm:pt modelId="{831701CF-77C7-46C0-A913-8CC39517BAB8}">
      <dgm:prSet phldrT="[Text]"/>
      <dgm:spPr/>
      <dgm:t>
        <a:bodyPr rtlCol="0"/>
        <a:lstStyle/>
        <a:p>
          <a:r>
            <a:rPr lang="en-GB" noProof="0" dirty="0">
              <a:latin typeface="Arial" panose="020B0604020202020204" pitchFamily="34" charset="0"/>
              <a:cs typeface="Arial" panose="020B0604020202020204" pitchFamily="34" charset="0"/>
            </a:rPr>
            <a:t>Service specification out for Stakeholder testing (4 weeks)</a:t>
          </a:r>
          <a:endParaRPr lang="en-GB" noProof="0" dirty="0">
            <a:solidFill>
              <a:schemeClr val="tx1">
                <a:lumMod val="65000"/>
                <a:lumOff val="35000"/>
              </a:schemeClr>
            </a:solidFill>
          </a:endParaRPr>
        </a:p>
      </dgm:t>
    </dgm:pt>
    <dgm:pt modelId="{13FBC60D-3EA6-4496-BA97-C1AE8C7F8961}" type="parTrans" cxnId="{39A11E5C-7A57-4117-A6DF-36000C29509C}">
      <dgm:prSet/>
      <dgm:spPr/>
      <dgm:t>
        <a:bodyPr rtlCol="0"/>
        <a:lstStyle/>
        <a:p>
          <a:pPr rtl="0"/>
          <a:endParaRPr lang="en-US"/>
        </a:p>
      </dgm:t>
    </dgm:pt>
    <dgm:pt modelId="{75156CDF-E17B-4DAD-AE37-EA44D7F37090}" type="sibTrans" cxnId="{39A11E5C-7A57-4117-A6DF-36000C29509C}">
      <dgm:prSet/>
      <dgm:spPr/>
      <dgm:t>
        <a:bodyPr rtlCol="0"/>
        <a:lstStyle/>
        <a:p>
          <a:pPr rtl="0"/>
          <a:endParaRPr lang="en-US"/>
        </a:p>
      </dgm:t>
    </dgm:pt>
    <dgm:pt modelId="{096A9AF0-0DAE-4EB3-B448-4501DA034F4A}">
      <dgm:prSet phldrT="[Text]" custT="1"/>
      <dgm:spPr/>
      <dgm:t>
        <a:bodyPr rtlCol="0"/>
        <a:lstStyle/>
        <a:p>
          <a:pPr>
            <a:defRPr b="1"/>
          </a:pPr>
          <a:r>
            <a:rPr lang="en-GB" sz="1600" b="1" noProof="0" dirty="0">
              <a:solidFill>
                <a:schemeClr val="tx1">
                  <a:lumMod val="65000"/>
                  <a:lumOff val="35000"/>
                </a:schemeClr>
              </a:solidFill>
            </a:rPr>
            <a:t>September 24</a:t>
          </a:r>
          <a:endParaRPr lang="en-GB" sz="1100" noProof="0" dirty="0">
            <a:solidFill>
              <a:schemeClr val="tx1">
                <a:lumMod val="65000"/>
                <a:lumOff val="35000"/>
              </a:schemeClr>
            </a:solidFill>
          </a:endParaRPr>
        </a:p>
      </dgm:t>
    </dgm:pt>
    <dgm:pt modelId="{8CE6ABD6-768E-42C8-9029-C3B5F278B21C}" type="parTrans" cxnId="{CA0753BD-DB60-4D68-8486-5B376B839B26}">
      <dgm:prSet/>
      <dgm:spPr/>
      <dgm:t>
        <a:bodyPr rtlCol="0"/>
        <a:lstStyle/>
        <a:p>
          <a:pPr rtl="0"/>
          <a:endParaRPr lang="en-US"/>
        </a:p>
      </dgm:t>
    </dgm:pt>
    <dgm:pt modelId="{6B0D7DA9-E6ED-4137-9716-F48BF62327A8}" type="sibTrans" cxnId="{CA0753BD-DB60-4D68-8486-5B376B839B26}">
      <dgm:prSet/>
      <dgm:spPr/>
      <dgm:t>
        <a:bodyPr rtlCol="0"/>
        <a:lstStyle/>
        <a:p>
          <a:pPr rtl="0"/>
          <a:endParaRPr lang="en-US"/>
        </a:p>
      </dgm:t>
    </dgm:pt>
    <dgm:pt modelId="{CA6B1BA0-B2FC-48AD-8EDA-F4AAA4AF2782}">
      <dgm:prSet custT="1"/>
      <dgm:spPr/>
      <dgm:t>
        <a:bodyPr rtlCol="0"/>
        <a:lstStyle/>
        <a:p>
          <a:pPr>
            <a:defRPr b="1"/>
          </a:pPr>
          <a:r>
            <a:rPr lang="en-GB" sz="1600" b="1" noProof="0" dirty="0">
              <a:solidFill>
                <a:schemeClr val="tx1">
                  <a:lumMod val="65000"/>
                  <a:lumOff val="35000"/>
                </a:schemeClr>
              </a:solidFill>
            </a:rPr>
            <a:t>April/May 25</a:t>
          </a:r>
          <a:endParaRPr lang="en-GB" sz="1100" noProof="0" dirty="0">
            <a:solidFill>
              <a:schemeClr val="tx1">
                <a:lumMod val="65000"/>
                <a:lumOff val="35000"/>
              </a:schemeClr>
            </a:solidFill>
          </a:endParaRPr>
        </a:p>
      </dgm:t>
    </dgm:pt>
    <dgm:pt modelId="{D7D3AA07-BCB9-4212-A556-E90870FB1413}" type="parTrans" cxnId="{CD6B6EE8-3813-4EF1-BFEC-C005A3326D63}">
      <dgm:prSet/>
      <dgm:spPr/>
      <dgm:t>
        <a:bodyPr rtlCol="0"/>
        <a:lstStyle/>
        <a:p>
          <a:pPr rtl="0"/>
          <a:endParaRPr lang="en-US"/>
        </a:p>
      </dgm:t>
    </dgm:pt>
    <dgm:pt modelId="{39FB540D-D808-4040-9A37-0AC474C0212F}" type="sibTrans" cxnId="{CD6B6EE8-3813-4EF1-BFEC-C005A3326D63}">
      <dgm:prSet/>
      <dgm:spPr/>
      <dgm:t>
        <a:bodyPr rtlCol="0"/>
        <a:lstStyle/>
        <a:p>
          <a:pPr rtl="0"/>
          <a:endParaRPr lang="en-US"/>
        </a:p>
      </dgm:t>
    </dgm:pt>
    <dgm:pt modelId="{92921081-529B-4D1C-83A4-C416BB4C5224}">
      <dgm:prSet custT="1"/>
      <dgm:spPr/>
      <dgm:t>
        <a:bodyPr rtlCol="0"/>
        <a:lstStyle/>
        <a:p>
          <a:r>
            <a:rPr lang="en-GB" sz="1500" kern="1200" noProof="0" dirty="0">
              <a:solidFill>
                <a:prstClr val="black">
                  <a:hueOff val="0"/>
                  <a:satOff val="0"/>
                  <a:lumOff val="0"/>
                  <a:alphaOff val="0"/>
                </a:prstClr>
              </a:solidFill>
              <a:latin typeface="Arial" panose="020B0604020202020204" pitchFamily="34" charset="0"/>
              <a:ea typeface="+mn-ea"/>
              <a:cs typeface="Arial" panose="020B0604020202020204" pitchFamily="34" charset="0"/>
            </a:rPr>
            <a:t>Service specification out for public consultation (90 days)</a:t>
          </a:r>
        </a:p>
      </dgm:t>
    </dgm:pt>
    <dgm:pt modelId="{5AD2C2F8-A1D7-469B-93D8-B578BEFE51F8}" type="parTrans" cxnId="{B05C4C7C-FEB8-4825-98A0-C38D3021918A}">
      <dgm:prSet/>
      <dgm:spPr/>
      <dgm:t>
        <a:bodyPr rtlCol="0"/>
        <a:lstStyle/>
        <a:p>
          <a:pPr rtl="0"/>
          <a:endParaRPr lang="en-US"/>
        </a:p>
      </dgm:t>
    </dgm:pt>
    <dgm:pt modelId="{ECC13403-1F53-4ED4-AE4F-334EEC7C8710}" type="sibTrans" cxnId="{B05C4C7C-FEB8-4825-98A0-C38D3021918A}">
      <dgm:prSet/>
      <dgm:spPr/>
      <dgm:t>
        <a:bodyPr rtlCol="0"/>
        <a:lstStyle/>
        <a:p>
          <a:pPr rtl="0"/>
          <a:endParaRPr lang="en-US"/>
        </a:p>
      </dgm:t>
    </dgm:pt>
    <dgm:pt modelId="{3CB04A44-4013-4CA7-90FD-29AFC3C15E37}">
      <dgm:prSet custT="1"/>
      <dgm:spPr/>
      <dgm:t>
        <a:bodyPr rtlCol="0"/>
        <a:lstStyle/>
        <a:p>
          <a:r>
            <a:rPr lang="en-GB" sz="1500" kern="1200" noProof="0" dirty="0">
              <a:solidFill>
                <a:prstClr val="black">
                  <a:hueOff val="0"/>
                  <a:satOff val="0"/>
                  <a:lumOff val="0"/>
                  <a:alphaOff val="0"/>
                </a:prstClr>
              </a:solidFill>
              <a:latin typeface="Arial" panose="020B0604020202020204" pitchFamily="34" charset="0"/>
              <a:ea typeface="+mn-ea"/>
              <a:cs typeface="Arial" panose="020B0604020202020204" pitchFamily="34" charset="0"/>
            </a:rPr>
            <a:t>Service specification </a:t>
          </a:r>
        </a:p>
        <a:p>
          <a:r>
            <a:rPr lang="en-GB" sz="1500" kern="1200" noProof="0" dirty="0">
              <a:solidFill>
                <a:prstClr val="black">
                  <a:hueOff val="0"/>
                  <a:satOff val="0"/>
                  <a:lumOff val="0"/>
                  <a:alphaOff val="0"/>
                </a:prstClr>
              </a:solidFill>
              <a:latin typeface="Arial" panose="020B0604020202020204" pitchFamily="34" charset="0"/>
              <a:ea typeface="+mn-ea"/>
              <a:cs typeface="Arial" panose="020B0604020202020204" pitchFamily="34" charset="0"/>
            </a:rPr>
            <a:t>published on website</a:t>
          </a:r>
        </a:p>
      </dgm:t>
    </dgm:pt>
    <dgm:pt modelId="{ECEE936A-E3CC-4209-BECC-1CD0C85A2B72}" type="parTrans" cxnId="{24A8F052-3377-4BA4-8C62-CCF5039C85D7}">
      <dgm:prSet/>
      <dgm:spPr/>
      <dgm:t>
        <a:bodyPr rtlCol="0"/>
        <a:lstStyle/>
        <a:p>
          <a:pPr rtl="0"/>
          <a:endParaRPr lang="en-US"/>
        </a:p>
      </dgm:t>
    </dgm:pt>
    <dgm:pt modelId="{D7A8F7A0-47A3-4464-B3B7-E0806DF46627}" type="sibTrans" cxnId="{24A8F052-3377-4BA4-8C62-CCF5039C85D7}">
      <dgm:prSet/>
      <dgm:spPr/>
      <dgm:t>
        <a:bodyPr rtlCol="0"/>
        <a:lstStyle/>
        <a:p>
          <a:pPr rtl="0"/>
          <a:endParaRPr lang="en-US"/>
        </a:p>
      </dgm:t>
    </dgm:pt>
    <dgm:pt modelId="{212ADAAB-D5CB-4BBC-8DAF-7340FD334994}">
      <dgm:prSet custT="1"/>
      <dgm:spPr/>
      <dgm:t>
        <a:bodyPr rtlCol="0"/>
        <a:lstStyle/>
        <a:p>
          <a:pPr>
            <a:defRPr b="1"/>
          </a:pPr>
          <a:r>
            <a:rPr lang="en-GB" sz="1600" b="1" noProof="0" dirty="0">
              <a:solidFill>
                <a:schemeClr val="tx1">
                  <a:lumMod val="65000"/>
                  <a:lumOff val="35000"/>
                </a:schemeClr>
              </a:solidFill>
            </a:rPr>
            <a:t>June 25</a:t>
          </a:r>
          <a:endParaRPr lang="en-GB" sz="1100" noProof="0" dirty="0">
            <a:solidFill>
              <a:schemeClr val="tx1">
                <a:lumMod val="65000"/>
                <a:lumOff val="35000"/>
              </a:schemeClr>
            </a:solidFill>
          </a:endParaRPr>
        </a:p>
      </dgm:t>
    </dgm:pt>
    <dgm:pt modelId="{45F6D312-A686-491E-95E3-EFB9640CC472}" type="parTrans" cxnId="{C8C7266C-2A0C-476A-85B3-F12BE2521F4C}">
      <dgm:prSet/>
      <dgm:spPr/>
      <dgm:t>
        <a:bodyPr rtlCol="0"/>
        <a:lstStyle/>
        <a:p>
          <a:pPr rtl="0"/>
          <a:endParaRPr lang="en-US"/>
        </a:p>
      </dgm:t>
    </dgm:pt>
    <dgm:pt modelId="{AB2787E4-2A8B-428D-A4AE-2B14DCFFC4E7}" type="sibTrans" cxnId="{C8C7266C-2A0C-476A-85B3-F12BE2521F4C}">
      <dgm:prSet/>
      <dgm:spPr/>
      <dgm:t>
        <a:bodyPr rtlCol="0"/>
        <a:lstStyle/>
        <a:p>
          <a:pPr rtl="0"/>
          <a:endParaRPr lang="en-US"/>
        </a:p>
      </dgm:t>
    </dgm:pt>
    <dgm:pt modelId="{2AEE5C11-34AE-4EB7-8907-9BED418EA471}">
      <dgm:prSet custT="1"/>
      <dgm:spPr/>
      <dgm:t>
        <a:bodyPr rtlCol="0"/>
        <a:lstStyle/>
        <a:p>
          <a:r>
            <a:rPr lang="en-GB" sz="1500" kern="1200" noProof="0" dirty="0">
              <a:solidFill>
                <a:schemeClr val="tx1"/>
              </a:solidFill>
              <a:latin typeface="Arial" panose="020B0604020202020204" pitchFamily="34" charset="0"/>
              <a:ea typeface="+mn-ea"/>
              <a:cs typeface="Arial" panose="020B0604020202020204" pitchFamily="34" charset="0"/>
            </a:rPr>
            <a:t>New QNIC standards </a:t>
          </a:r>
        </a:p>
        <a:p>
          <a:r>
            <a:rPr lang="en-GB" sz="1500" kern="1200" noProof="0" dirty="0">
              <a:solidFill>
                <a:schemeClr val="tx1"/>
              </a:solidFill>
              <a:latin typeface="Arial" panose="020B0604020202020204" pitchFamily="34" charset="0"/>
              <a:ea typeface="+mn-ea"/>
              <a:cs typeface="Arial" panose="020B0604020202020204" pitchFamily="34" charset="0"/>
            </a:rPr>
            <a:t>Published?</a:t>
          </a:r>
        </a:p>
      </dgm:t>
    </dgm:pt>
    <dgm:pt modelId="{2E14AD1F-C7EA-45AE-ADC0-0EE92A6516CB}" type="parTrans" cxnId="{DD687B5C-28C8-4088-99B8-D375C5FDAE4A}">
      <dgm:prSet/>
      <dgm:spPr/>
      <dgm:t>
        <a:bodyPr rtlCol="0"/>
        <a:lstStyle/>
        <a:p>
          <a:pPr rtl="0"/>
          <a:endParaRPr lang="en-US"/>
        </a:p>
      </dgm:t>
    </dgm:pt>
    <dgm:pt modelId="{F36FDDA0-6B91-47CB-8114-B6F076E55FC8}" type="sibTrans" cxnId="{DD687B5C-28C8-4088-99B8-D375C5FDAE4A}">
      <dgm:prSet/>
      <dgm:spPr/>
      <dgm:t>
        <a:bodyPr rtlCol="0"/>
        <a:lstStyle/>
        <a:p>
          <a:pPr rtl="0"/>
          <a:endParaRPr lang="en-US"/>
        </a:p>
      </dgm:t>
    </dgm:pt>
    <dgm:pt modelId="{683CC5F6-E9B5-49F2-909E-A68D38896308}">
      <dgm:prSet/>
      <dgm:spPr/>
      <dgm:t>
        <a:bodyPr rtlCol="0"/>
        <a:lstStyle/>
        <a:p>
          <a:pPr>
            <a:defRPr b="1"/>
          </a:pPr>
          <a:r>
            <a:rPr lang="en-GB" b="1" i="0" noProof="0" dirty="0">
              <a:solidFill>
                <a:schemeClr val="tx1">
                  <a:lumMod val="65000"/>
                  <a:lumOff val="35000"/>
                </a:schemeClr>
              </a:solidFill>
            </a:rPr>
            <a:t>March 25</a:t>
          </a:r>
        </a:p>
      </dgm:t>
    </dgm:pt>
    <dgm:pt modelId="{4C61DDEE-8BBF-4CBF-B066-7E60B6DF0A11}" type="sibTrans" cxnId="{59786CF9-070F-4821-A4E9-D33DB930D8D2}">
      <dgm:prSet/>
      <dgm:spPr/>
      <dgm:t>
        <a:bodyPr rtlCol="0"/>
        <a:lstStyle/>
        <a:p>
          <a:pPr rtl="0"/>
          <a:endParaRPr lang="en-US"/>
        </a:p>
      </dgm:t>
    </dgm:pt>
    <dgm:pt modelId="{15BFC747-B881-4328-BFBE-9BC128388CC6}" type="parTrans" cxnId="{59786CF9-070F-4821-A4E9-D33DB930D8D2}">
      <dgm:prSet/>
      <dgm:spPr/>
      <dgm:t>
        <a:bodyPr rtlCol="0"/>
        <a:lstStyle/>
        <a:p>
          <a:pPr rtl="0"/>
          <a:endParaRPr lang="en-US"/>
        </a:p>
      </dgm:t>
    </dgm:pt>
    <dgm:pt modelId="{4EA069F3-397F-40D5-94A6-32C3E355C277}">
      <dgm:prSet custT="1"/>
      <dgm:spPr/>
      <dgm:t>
        <a:bodyPr rtlCol="0" anchor="t"/>
        <a:lstStyle/>
        <a:p>
          <a:endParaRPr lang="en-GB" sz="1500" kern="1200" noProof="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a:p>
          <a:endParaRPr lang="en-GB" sz="1500" kern="1200" noProof="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a:p>
          <a:endParaRPr lang="en-GB" sz="1500" kern="1200" noProof="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a:p>
          <a:r>
            <a:rPr lang="en-GB" sz="1500" kern="1200" noProof="0" dirty="0">
              <a:solidFill>
                <a:prstClr val="black">
                  <a:hueOff val="0"/>
                  <a:satOff val="0"/>
                  <a:lumOff val="0"/>
                  <a:alphaOff val="0"/>
                </a:prstClr>
              </a:solidFill>
              <a:latin typeface="Arial" panose="020B0604020202020204" pitchFamily="34" charset="0"/>
              <a:ea typeface="+mn-ea"/>
              <a:cs typeface="Arial" panose="020B0604020202020204" pitchFamily="34" charset="0"/>
            </a:rPr>
            <a:t>CYP Intensive Mental Health Service guidance published on website</a:t>
          </a:r>
        </a:p>
      </dgm:t>
    </dgm:pt>
    <dgm:pt modelId="{2F99115B-608E-4E08-A503-B74879A76D07}" type="parTrans" cxnId="{BC5A70C8-9D97-4922-BCDB-6316D191C527}">
      <dgm:prSet/>
      <dgm:spPr/>
      <dgm:t>
        <a:bodyPr rtlCol="0"/>
        <a:lstStyle/>
        <a:p>
          <a:pPr rtl="0"/>
          <a:endParaRPr lang="en-US"/>
        </a:p>
      </dgm:t>
    </dgm:pt>
    <dgm:pt modelId="{E94D5EF7-F47C-476C-A5FE-1C35261B578A}" type="sibTrans" cxnId="{BC5A70C8-9D97-4922-BCDB-6316D191C527}">
      <dgm:prSet/>
      <dgm:spPr/>
      <dgm:t>
        <a:bodyPr rtlCol="0"/>
        <a:lstStyle/>
        <a:p>
          <a:pPr rtl="0"/>
          <a:endParaRPr lang="en-US"/>
        </a:p>
      </dgm:t>
    </dgm:pt>
    <dgm:pt modelId="{0890DD64-56CE-468E-9144-4F582B18D4BF}">
      <dgm:prSet custT="1"/>
      <dgm:spPr/>
      <dgm:t>
        <a:bodyPr rtlCol="0"/>
        <a:lstStyle/>
        <a:p>
          <a:pPr marL="0" lvl="0" indent="0" algn="l" defTabSz="711200">
            <a:lnSpc>
              <a:spcPct val="90000"/>
            </a:lnSpc>
            <a:spcBef>
              <a:spcPct val="0"/>
            </a:spcBef>
            <a:spcAft>
              <a:spcPct val="35000"/>
            </a:spcAft>
            <a:buNone/>
            <a:defRPr b="1"/>
          </a:pPr>
          <a:r>
            <a:rPr lang="en-GB" sz="1600" b="1" kern="1200" noProof="0" dirty="0">
              <a:solidFill>
                <a:prstClr val="black">
                  <a:lumMod val="65000"/>
                  <a:lumOff val="35000"/>
                </a:prstClr>
              </a:solidFill>
              <a:latin typeface="Georgia" panose="02040502050405020303"/>
              <a:ea typeface="+mn-ea"/>
              <a:cs typeface="+mn-cs"/>
            </a:rPr>
            <a:t>Dec 24/Feb 25 </a:t>
          </a:r>
        </a:p>
      </dgm:t>
    </dgm:pt>
    <dgm:pt modelId="{5186E37C-A530-46E8-9E69-94A9E02D1288}" type="parTrans" cxnId="{44780540-19C4-40C6-B3D4-A8D16C4B3A09}">
      <dgm:prSet/>
      <dgm:spPr/>
      <dgm:t>
        <a:bodyPr/>
        <a:lstStyle/>
        <a:p>
          <a:endParaRPr lang="en-GB"/>
        </a:p>
      </dgm:t>
    </dgm:pt>
    <dgm:pt modelId="{D0E62925-BE27-443F-8E4C-92862FE8CFD4}" type="sibTrans" cxnId="{44780540-19C4-40C6-B3D4-A8D16C4B3A09}">
      <dgm:prSet/>
      <dgm:spPr/>
      <dgm:t>
        <a:bodyPr/>
        <a:lstStyle/>
        <a:p>
          <a:endParaRPr lang="en-GB"/>
        </a:p>
      </dgm:t>
    </dgm:pt>
    <dgm:pt modelId="{7A5D3400-AF5B-4297-8592-4C1EDB9D0973}" type="pres">
      <dgm:prSet presAssocID="{63085546-7C7C-4B3E-ABEB-2669F1A65FB2}" presName="root" presStyleCnt="0">
        <dgm:presLayoutVars>
          <dgm:chMax/>
          <dgm:chPref/>
          <dgm:animLvl val="lvl"/>
        </dgm:presLayoutVars>
      </dgm:prSet>
      <dgm:spPr/>
    </dgm:pt>
    <dgm:pt modelId="{BD204284-1F7C-4D58-BC79-8C2DEE7E9FAF}" type="pres">
      <dgm:prSet presAssocID="{63085546-7C7C-4B3E-ABEB-2669F1A65FB2}" presName="divider" presStyleLbl="fgAcc1" presStyleIdx="0" presStyleCnt="7" custSzY="428624"/>
      <dgm:spPr>
        <a:prstGeom prst="homePlate">
          <a:avLst/>
        </a:prstGeom>
        <a:gradFill rotWithShape="0">
          <a:gsLst>
            <a:gs pos="0">
              <a:schemeClr val="bg1">
                <a:lumMod val="95000"/>
              </a:schemeClr>
            </a:gs>
            <a:gs pos="100000">
              <a:schemeClr val="bg1">
                <a:lumMod val="85000"/>
              </a:schemeClr>
            </a:gs>
          </a:gsLst>
          <a:lin ang="1200000" scaled="0"/>
        </a:gradFill>
        <a:ln w="12700" cap="flat" cmpd="sng" algn="ctr">
          <a:noFill/>
          <a:prstDash val="solid"/>
          <a:miter lim="800000"/>
          <a:tailEnd type="arrow" w="sm" len="sm"/>
        </a:ln>
        <a:effectLst/>
      </dgm:spPr>
    </dgm:pt>
    <dgm:pt modelId="{46A6B157-7198-41C4-9D25-C4F8885F1B6F}" type="pres">
      <dgm:prSet presAssocID="{63085546-7C7C-4B3E-ABEB-2669F1A65FB2}" presName="nodes" presStyleCnt="0">
        <dgm:presLayoutVars>
          <dgm:chMax/>
          <dgm:chPref/>
          <dgm:animLvl val="lvl"/>
        </dgm:presLayoutVars>
      </dgm:prSet>
      <dgm:spPr/>
    </dgm:pt>
    <dgm:pt modelId="{578E6A06-6F61-48BD-9F1A-48E731D6E26D}" type="pres">
      <dgm:prSet presAssocID="{9DCEA5FC-4640-45AF-B712-7A4FD94AEF0D}" presName="composite" presStyleCnt="0"/>
      <dgm:spPr/>
    </dgm:pt>
    <dgm:pt modelId="{9F727168-E825-43C1-AF50-41E115F59C0C}" type="pres">
      <dgm:prSet presAssocID="{9DCEA5FC-4640-45AF-B712-7A4FD94AEF0D}" presName="ConnectorPoint" presStyleLbl="lnNode1" presStyleIdx="0" presStyleCnt="6"/>
      <dgm:spPr>
        <a:solidFill>
          <a:schemeClr val="accent1"/>
        </a:solidFill>
        <a:ln w="6350" cap="flat" cmpd="sng" algn="ctr">
          <a:noFill/>
          <a:prstDash val="solid"/>
          <a:miter lim="800000"/>
        </a:ln>
        <a:effectLst/>
      </dgm:spPr>
    </dgm:pt>
    <dgm:pt modelId="{0C380CA5-521A-4949-A022-450DA9C217F5}" type="pres">
      <dgm:prSet presAssocID="{9DCEA5FC-4640-45AF-B712-7A4FD94AEF0D}" presName="DropPinPlaceHolder" presStyleCnt="0"/>
      <dgm:spPr/>
    </dgm:pt>
    <dgm:pt modelId="{19EF924A-339B-436A-9151-9C7B0B0377B9}" type="pres">
      <dgm:prSet presAssocID="{9DCEA5FC-4640-45AF-B712-7A4FD94AEF0D}" presName="DropPin" presStyleLbl="alignNode1" presStyleIdx="0" presStyleCnt="6"/>
      <dgm:spPr>
        <a:ln>
          <a:noFill/>
        </a:ln>
      </dgm:spPr>
    </dgm:pt>
    <dgm:pt modelId="{846B4BA4-33F0-43CE-A60E-B95E195AD5A9}" type="pres">
      <dgm:prSet presAssocID="{9DCEA5FC-4640-45AF-B712-7A4FD94AEF0D}" presName="Ellipse" presStyleLbl="fgAcc1" presStyleIdx="1" presStyleCnt="7"/>
      <dgm:spPr>
        <a:prstGeom prst="donut">
          <a:avLst/>
        </a:prstGeom>
        <a:solidFill>
          <a:schemeClr val="bg1"/>
        </a:solidFill>
        <a:ln w="12700" cap="flat" cmpd="sng" algn="ctr">
          <a:noFill/>
          <a:prstDash val="solid"/>
          <a:miter lim="800000"/>
        </a:ln>
        <a:effectLst/>
      </dgm:spPr>
    </dgm:pt>
    <dgm:pt modelId="{A782CF5D-A585-4990-846A-5EDBD19A9BDB}" type="pres">
      <dgm:prSet presAssocID="{9DCEA5FC-4640-45AF-B712-7A4FD94AEF0D}" presName="L2TextContainer" presStyleLbl="revTx" presStyleIdx="0" presStyleCnt="12">
        <dgm:presLayoutVars>
          <dgm:bulletEnabled val="1"/>
        </dgm:presLayoutVars>
      </dgm:prSet>
      <dgm:spPr/>
    </dgm:pt>
    <dgm:pt modelId="{85C50C56-6DC8-4C47-8DBC-4FD6B1554AA4}" type="pres">
      <dgm:prSet presAssocID="{9DCEA5FC-4640-45AF-B712-7A4FD94AEF0D}" presName="L1TextContainer" presStyleLbl="revTx" presStyleIdx="1" presStyleCnt="12">
        <dgm:presLayoutVars>
          <dgm:chMax val="1"/>
          <dgm:chPref val="1"/>
          <dgm:bulletEnabled val="1"/>
        </dgm:presLayoutVars>
      </dgm:prSet>
      <dgm:spPr/>
    </dgm:pt>
    <dgm:pt modelId="{4F322B1B-F357-4BCD-BF34-8A0D705A1CE7}" type="pres">
      <dgm:prSet presAssocID="{9DCEA5FC-4640-45AF-B712-7A4FD94AEF0D}" presName="ConnectLine" presStyleLbl="sibTrans1D1" presStyleIdx="0" presStyleCnt="6"/>
      <dgm:spPr>
        <a:noFill/>
        <a:ln w="3175" cap="flat" cmpd="sng" algn="ctr">
          <a:solidFill>
            <a:schemeClr val="bg1">
              <a:lumMod val="85000"/>
            </a:schemeClr>
          </a:solidFill>
          <a:prstDash val="solid"/>
          <a:miter lim="800000"/>
        </a:ln>
        <a:effectLst/>
      </dgm:spPr>
    </dgm:pt>
    <dgm:pt modelId="{9FF32B1E-94FD-475E-9959-8E0546070C5B}" type="pres">
      <dgm:prSet presAssocID="{9DCEA5FC-4640-45AF-B712-7A4FD94AEF0D}" presName="EmptyPlaceHolder" presStyleCnt="0"/>
      <dgm:spPr/>
    </dgm:pt>
    <dgm:pt modelId="{C9E000F5-B650-46EB-A3B0-FBA6593CE548}" type="pres">
      <dgm:prSet presAssocID="{0A99745B-BB5C-49B3-A782-8DB57641F6C9}" presName="spaceBetweenRectangles" presStyleCnt="0"/>
      <dgm:spPr/>
    </dgm:pt>
    <dgm:pt modelId="{64373A7D-C7A5-4C0C-9781-58743159539A}" type="pres">
      <dgm:prSet presAssocID="{096A9AF0-0DAE-4EB3-B448-4501DA034F4A}" presName="composite" presStyleCnt="0"/>
      <dgm:spPr/>
    </dgm:pt>
    <dgm:pt modelId="{B57996C3-16BE-4CEB-B9E2-6FFC42938F41}" type="pres">
      <dgm:prSet presAssocID="{096A9AF0-0DAE-4EB3-B448-4501DA034F4A}" presName="ConnectorPoint" presStyleLbl="lnNode1" presStyleIdx="1" presStyleCnt="6"/>
      <dgm:spPr>
        <a:solidFill>
          <a:schemeClr val="accent1">
            <a:hueOff val="0"/>
            <a:satOff val="0"/>
            <a:lumOff val="0"/>
            <a:alphaOff val="0"/>
          </a:schemeClr>
        </a:solidFill>
        <a:ln w="6350" cap="flat" cmpd="sng" algn="ctr">
          <a:noFill/>
          <a:prstDash val="solid"/>
          <a:miter lim="800000"/>
        </a:ln>
        <a:effectLst/>
      </dgm:spPr>
    </dgm:pt>
    <dgm:pt modelId="{BC71368F-DA7E-405D-93AC-3A6767BF9FC6}" type="pres">
      <dgm:prSet presAssocID="{096A9AF0-0DAE-4EB3-B448-4501DA034F4A}" presName="DropPinPlaceHolder" presStyleCnt="0"/>
      <dgm:spPr/>
    </dgm:pt>
    <dgm:pt modelId="{5B4632EA-1574-417A-A3FA-D711159FBAD1}" type="pres">
      <dgm:prSet presAssocID="{096A9AF0-0DAE-4EB3-B448-4501DA034F4A}" presName="DropPin" presStyleLbl="alignNode1" presStyleIdx="1" presStyleCnt="6"/>
      <dgm:spPr>
        <a:ln>
          <a:noFill/>
        </a:ln>
      </dgm:spPr>
    </dgm:pt>
    <dgm:pt modelId="{032E0966-F86B-4BBD-BE80-8FAB861AF0E8}" type="pres">
      <dgm:prSet presAssocID="{096A9AF0-0DAE-4EB3-B448-4501DA034F4A}" presName="Ellipse" presStyleLbl="fgAcc1" presStyleIdx="2" presStyleCnt="7"/>
      <dgm:spPr>
        <a:prstGeom prst="donut">
          <a:avLst/>
        </a:prstGeom>
        <a:solidFill>
          <a:schemeClr val="lt1">
            <a:hueOff val="0"/>
            <a:satOff val="0"/>
            <a:lumOff val="0"/>
          </a:schemeClr>
        </a:solidFill>
        <a:ln w="12700" cap="flat" cmpd="sng" algn="ctr">
          <a:noFill/>
          <a:prstDash val="solid"/>
          <a:miter lim="800000"/>
        </a:ln>
        <a:effectLst/>
      </dgm:spPr>
    </dgm:pt>
    <dgm:pt modelId="{B608C5A1-CE9E-4410-9F2F-F714CC6AB069}" type="pres">
      <dgm:prSet presAssocID="{096A9AF0-0DAE-4EB3-B448-4501DA034F4A}" presName="L2TextContainer" presStyleLbl="revTx" presStyleIdx="2" presStyleCnt="12">
        <dgm:presLayoutVars>
          <dgm:bulletEnabled val="1"/>
        </dgm:presLayoutVars>
      </dgm:prSet>
      <dgm:spPr/>
    </dgm:pt>
    <dgm:pt modelId="{C1E34084-406C-48D5-88FE-7226282DBC49}" type="pres">
      <dgm:prSet presAssocID="{096A9AF0-0DAE-4EB3-B448-4501DA034F4A}" presName="L1TextContainer" presStyleLbl="revTx" presStyleIdx="3" presStyleCnt="12">
        <dgm:presLayoutVars>
          <dgm:chMax val="1"/>
          <dgm:chPref val="1"/>
          <dgm:bulletEnabled val="1"/>
        </dgm:presLayoutVars>
      </dgm:prSet>
      <dgm:spPr/>
    </dgm:pt>
    <dgm:pt modelId="{33168228-1414-4AAF-B7E5-C08A80BBB2F1}" type="pres">
      <dgm:prSet presAssocID="{096A9AF0-0DAE-4EB3-B448-4501DA034F4A}" presName="ConnectLine" presStyleLbl="sibTrans1D1" presStyleIdx="1" presStyleCnt="6"/>
      <dgm:spPr>
        <a:xfrm>
          <a:off x="1843314" y="2690813"/>
          <a:ext cx="0" cy="1592961"/>
        </a:xfrm>
        <a:prstGeom prst="line">
          <a:avLst/>
        </a:prstGeom>
        <a:noFill/>
        <a:ln w="3175" cap="flat" cmpd="sng" algn="ctr">
          <a:solidFill>
            <a:prstClr val="white">
              <a:lumMod val="85000"/>
            </a:prstClr>
          </a:solidFill>
          <a:prstDash val="solid"/>
          <a:miter lim="800000"/>
        </a:ln>
        <a:effectLst/>
      </dgm:spPr>
    </dgm:pt>
    <dgm:pt modelId="{C791BCDD-76D3-4E0E-98B9-0C4903CF0E94}" type="pres">
      <dgm:prSet presAssocID="{096A9AF0-0DAE-4EB3-B448-4501DA034F4A}" presName="EmptyPlaceHolder" presStyleCnt="0"/>
      <dgm:spPr/>
    </dgm:pt>
    <dgm:pt modelId="{3B1DA912-FDB7-4F73-8823-B30C56F7DE86}" type="pres">
      <dgm:prSet presAssocID="{6B0D7DA9-E6ED-4137-9716-F48BF62327A8}" presName="spaceBetweenRectangles" presStyleCnt="0"/>
      <dgm:spPr/>
    </dgm:pt>
    <dgm:pt modelId="{6D861226-4D19-488B-BDAE-FB3AC986EF17}" type="pres">
      <dgm:prSet presAssocID="{0890DD64-56CE-468E-9144-4F582B18D4BF}" presName="composite" presStyleCnt="0"/>
      <dgm:spPr/>
    </dgm:pt>
    <dgm:pt modelId="{F37B11F3-3FA1-4C6B-B75E-28007D6E853F}" type="pres">
      <dgm:prSet presAssocID="{0890DD64-56CE-468E-9144-4F582B18D4BF}" presName="ConnectorPoint" presStyleLbl="lnNode1" presStyleIdx="2" presStyleCnt="6"/>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0604432A-C4B9-47D3-B160-7679A37A839E}" type="pres">
      <dgm:prSet presAssocID="{0890DD64-56CE-468E-9144-4F582B18D4BF}" presName="DropPinPlaceHolder" presStyleCnt="0"/>
      <dgm:spPr/>
    </dgm:pt>
    <dgm:pt modelId="{821A65DE-8E6D-4187-81D5-92847C850EB5}" type="pres">
      <dgm:prSet presAssocID="{0890DD64-56CE-468E-9144-4F582B18D4BF}" presName="DropPin" presStyleLbl="alignNode1" presStyleIdx="2" presStyleCnt="6"/>
      <dgm:spPr>
        <a:solidFill>
          <a:schemeClr val="accent3"/>
        </a:solidFill>
      </dgm:spPr>
    </dgm:pt>
    <dgm:pt modelId="{4F32A63F-7D78-4C32-87B3-A266226A6FF5}" type="pres">
      <dgm:prSet presAssocID="{0890DD64-56CE-468E-9144-4F582B18D4BF}" presName="Ellipse" presStyleLbl="fgAcc1" presStyleIdx="3" presStyleCnt="7"/>
      <dgm:spPr>
        <a:solidFill>
          <a:schemeClr val="lt1">
            <a:alpha val="90000"/>
            <a:hueOff val="0"/>
            <a:satOff val="0"/>
            <a:lumOff val="0"/>
            <a:alphaOff val="0"/>
          </a:schemeClr>
        </a:solidFill>
        <a:ln w="12700" cap="flat" cmpd="sng" algn="ctr">
          <a:noFill/>
          <a:prstDash val="solid"/>
          <a:miter lim="800000"/>
        </a:ln>
        <a:effectLst/>
      </dgm:spPr>
    </dgm:pt>
    <dgm:pt modelId="{2C7A24AA-7692-4666-AFB6-2C814E4EF2EF}" type="pres">
      <dgm:prSet presAssocID="{0890DD64-56CE-468E-9144-4F582B18D4BF}" presName="L2TextContainer" presStyleLbl="revTx" presStyleIdx="4" presStyleCnt="12">
        <dgm:presLayoutVars>
          <dgm:bulletEnabled val="1"/>
        </dgm:presLayoutVars>
      </dgm:prSet>
      <dgm:spPr/>
    </dgm:pt>
    <dgm:pt modelId="{A4699B93-2C04-4B2A-8D24-BCA149FB513B}" type="pres">
      <dgm:prSet presAssocID="{0890DD64-56CE-468E-9144-4F582B18D4BF}" presName="L1TextContainer" presStyleLbl="revTx" presStyleIdx="5" presStyleCnt="12">
        <dgm:presLayoutVars>
          <dgm:chMax val="1"/>
          <dgm:chPref val="1"/>
          <dgm:bulletEnabled val="1"/>
        </dgm:presLayoutVars>
      </dgm:prSet>
      <dgm:spPr/>
    </dgm:pt>
    <dgm:pt modelId="{BAFAECBE-5ABE-427C-84FA-DED304F853CE}" type="pres">
      <dgm:prSet presAssocID="{0890DD64-56CE-468E-9144-4F582B18D4BF}" presName="ConnectLine" presStyleLbl="sibTrans1D1" presStyleIdx="2" presStyleCnt="6"/>
      <dgm:spPr>
        <a:noFill/>
        <a:ln w="12700" cap="flat" cmpd="sng" algn="ctr">
          <a:solidFill>
            <a:schemeClr val="accent1">
              <a:hueOff val="0"/>
              <a:satOff val="0"/>
              <a:lumOff val="0"/>
              <a:alphaOff val="0"/>
            </a:schemeClr>
          </a:solidFill>
          <a:prstDash val="dash"/>
          <a:miter lim="800000"/>
        </a:ln>
        <a:effectLst/>
      </dgm:spPr>
    </dgm:pt>
    <dgm:pt modelId="{76E38557-8F78-4F39-B7C0-22D9C69C508A}" type="pres">
      <dgm:prSet presAssocID="{0890DD64-56CE-468E-9144-4F582B18D4BF}" presName="EmptyPlaceHolder" presStyleCnt="0"/>
      <dgm:spPr/>
    </dgm:pt>
    <dgm:pt modelId="{DC77D9E6-15B3-4D1C-8F85-F9FF07915815}" type="pres">
      <dgm:prSet presAssocID="{D0E62925-BE27-443F-8E4C-92862FE8CFD4}" presName="spaceBetweenRectangles" presStyleCnt="0"/>
      <dgm:spPr/>
    </dgm:pt>
    <dgm:pt modelId="{DCEEC7C0-6CAC-4153-B66A-D920E3B7F504}" type="pres">
      <dgm:prSet presAssocID="{683CC5F6-E9B5-49F2-909E-A68D38896308}" presName="composite" presStyleCnt="0"/>
      <dgm:spPr/>
    </dgm:pt>
    <dgm:pt modelId="{56361E50-9FEC-48AD-A369-C1A8379B35EC}" type="pres">
      <dgm:prSet presAssocID="{683CC5F6-E9B5-49F2-909E-A68D38896308}" presName="ConnectorPoint" presStyleLbl="lnNode1" presStyleIdx="3" presStyleCnt="6"/>
      <dgm:spPr>
        <a:solidFill>
          <a:schemeClr val="accent3"/>
        </a:solidFill>
        <a:ln w="6350" cap="flat" cmpd="sng" algn="ctr">
          <a:noFill/>
          <a:prstDash val="solid"/>
          <a:miter lim="800000"/>
        </a:ln>
        <a:effectLst/>
      </dgm:spPr>
    </dgm:pt>
    <dgm:pt modelId="{70AC7E27-D774-4261-A80F-683BBD09A81D}" type="pres">
      <dgm:prSet presAssocID="{683CC5F6-E9B5-49F2-909E-A68D38896308}" presName="DropPinPlaceHolder" presStyleCnt="0"/>
      <dgm:spPr/>
    </dgm:pt>
    <dgm:pt modelId="{7BC09B8D-1C75-4604-9F35-AEC078447C45}" type="pres">
      <dgm:prSet presAssocID="{683CC5F6-E9B5-49F2-909E-A68D38896308}" presName="DropPin" presStyleLbl="alignNode1" presStyleIdx="3" presStyleCnt="6"/>
      <dgm:spPr>
        <a:prstGeom prst="ellipse">
          <a:avLst/>
        </a:prstGeom>
        <a:solidFill>
          <a:schemeClr val="accent3"/>
        </a:solidFill>
        <a:ln>
          <a:noFill/>
        </a:ln>
      </dgm:spPr>
    </dgm:pt>
    <dgm:pt modelId="{DFE91A1F-E910-48AB-A4C9-128002268483}" type="pres">
      <dgm:prSet presAssocID="{683CC5F6-E9B5-49F2-909E-A68D38896308}" presName="Ellipse" presStyleLbl="fgAcc1" presStyleIdx="4" presStyleCnt="7"/>
      <dgm:spPr>
        <a:prstGeom prst="star12">
          <a:avLst/>
        </a:prstGeom>
        <a:solidFill>
          <a:schemeClr val="lt1">
            <a:hueOff val="0"/>
            <a:satOff val="0"/>
            <a:lumOff val="0"/>
          </a:schemeClr>
        </a:solidFill>
        <a:ln w="12700" cap="flat" cmpd="sng" algn="ctr">
          <a:noFill/>
          <a:prstDash val="solid"/>
          <a:miter lim="800000"/>
        </a:ln>
        <a:effectLst/>
      </dgm:spPr>
    </dgm:pt>
    <dgm:pt modelId="{FC8603F2-85FC-4134-978C-4054E468209C}" type="pres">
      <dgm:prSet presAssocID="{683CC5F6-E9B5-49F2-909E-A68D38896308}" presName="L2TextContainer" presStyleLbl="revTx" presStyleIdx="6" presStyleCnt="12">
        <dgm:presLayoutVars>
          <dgm:bulletEnabled val="1"/>
        </dgm:presLayoutVars>
      </dgm:prSet>
      <dgm:spPr/>
    </dgm:pt>
    <dgm:pt modelId="{4EB3AA5C-1289-44C6-9F3E-859ABA28E18F}" type="pres">
      <dgm:prSet presAssocID="{683CC5F6-E9B5-49F2-909E-A68D38896308}" presName="L1TextContainer" presStyleLbl="revTx" presStyleIdx="7" presStyleCnt="12">
        <dgm:presLayoutVars>
          <dgm:chMax val="1"/>
          <dgm:chPref val="1"/>
          <dgm:bulletEnabled val="1"/>
        </dgm:presLayoutVars>
      </dgm:prSet>
      <dgm:spPr/>
    </dgm:pt>
    <dgm:pt modelId="{0BB03C0E-97EC-4D66-9B09-35D689DAB28C}" type="pres">
      <dgm:prSet presAssocID="{683CC5F6-E9B5-49F2-909E-A68D38896308}" presName="ConnectLine" presStyleLbl="sibTrans1D1" presStyleIdx="3" presStyleCnt="6"/>
      <dgm:spPr>
        <a:noFill/>
        <a:ln w="114300" cap="rnd" cmpd="sng" algn="ctr">
          <a:solidFill>
            <a:schemeClr val="bg1">
              <a:lumMod val="95000"/>
            </a:schemeClr>
          </a:solidFill>
          <a:prstDash val="sysDot"/>
          <a:round/>
        </a:ln>
        <a:effectLst/>
      </dgm:spPr>
    </dgm:pt>
    <dgm:pt modelId="{1A7A92CB-81F0-42D4-87BF-4008DEFA9CA8}" type="pres">
      <dgm:prSet presAssocID="{683CC5F6-E9B5-49F2-909E-A68D38896308}" presName="EmptyPlaceHolder" presStyleCnt="0"/>
      <dgm:spPr/>
    </dgm:pt>
    <dgm:pt modelId="{ABE3202B-256B-4398-8B41-CB40EDB06266}" type="pres">
      <dgm:prSet presAssocID="{4C61DDEE-8BBF-4CBF-B066-7E60B6DF0A11}" presName="spaceBetweenRectangles" presStyleCnt="0"/>
      <dgm:spPr/>
    </dgm:pt>
    <dgm:pt modelId="{B744CD57-FD23-4E62-9589-4CAC57B034E9}" type="pres">
      <dgm:prSet presAssocID="{CA6B1BA0-B2FC-48AD-8EDA-F4AAA4AF2782}" presName="composite" presStyleCnt="0"/>
      <dgm:spPr/>
    </dgm:pt>
    <dgm:pt modelId="{D891B168-1DA5-4124-931F-A51FCB8EFC11}" type="pres">
      <dgm:prSet presAssocID="{CA6B1BA0-B2FC-48AD-8EDA-F4AAA4AF2782}" presName="ConnectorPoint" presStyleLbl="lnNode1" presStyleIdx="4" presStyleCnt="6"/>
      <dgm:spPr>
        <a:solidFill>
          <a:schemeClr val="accent1">
            <a:hueOff val="0"/>
            <a:satOff val="0"/>
            <a:lumOff val="0"/>
            <a:alphaOff val="0"/>
          </a:schemeClr>
        </a:solidFill>
        <a:ln w="6350" cap="flat" cmpd="sng" algn="ctr">
          <a:noFill/>
          <a:prstDash val="solid"/>
          <a:miter lim="800000"/>
        </a:ln>
        <a:effectLst/>
      </dgm:spPr>
    </dgm:pt>
    <dgm:pt modelId="{42206762-CD73-4F82-B16A-D168E2503215}" type="pres">
      <dgm:prSet presAssocID="{CA6B1BA0-B2FC-48AD-8EDA-F4AAA4AF2782}" presName="DropPinPlaceHolder" presStyleCnt="0"/>
      <dgm:spPr/>
    </dgm:pt>
    <dgm:pt modelId="{C0DBECBF-E3AA-450B-95D4-8349AA21B4F8}" type="pres">
      <dgm:prSet presAssocID="{CA6B1BA0-B2FC-48AD-8EDA-F4AAA4AF2782}" presName="DropPin" presStyleLbl="alignNode1" presStyleIdx="4" presStyleCnt="6"/>
      <dgm:spPr>
        <a:ln>
          <a:noFill/>
        </a:ln>
      </dgm:spPr>
    </dgm:pt>
    <dgm:pt modelId="{6EDDD44C-F5E4-49AD-B1D9-346B8B8AEE8F}" type="pres">
      <dgm:prSet presAssocID="{CA6B1BA0-B2FC-48AD-8EDA-F4AAA4AF2782}" presName="Ellipse" presStyleLbl="fgAcc1" presStyleIdx="5" presStyleCnt="7"/>
      <dgm:spPr>
        <a:prstGeom prst="donut">
          <a:avLst/>
        </a:prstGeom>
        <a:solidFill>
          <a:schemeClr val="lt1">
            <a:hueOff val="0"/>
            <a:satOff val="0"/>
            <a:lumOff val="0"/>
          </a:schemeClr>
        </a:solidFill>
        <a:ln w="12700" cap="flat" cmpd="sng" algn="ctr">
          <a:noFill/>
          <a:prstDash val="solid"/>
          <a:miter lim="800000"/>
        </a:ln>
        <a:effectLst/>
      </dgm:spPr>
    </dgm:pt>
    <dgm:pt modelId="{FE564261-183D-47F9-8E7E-BCFC5023A815}" type="pres">
      <dgm:prSet presAssocID="{CA6B1BA0-B2FC-48AD-8EDA-F4AAA4AF2782}" presName="L2TextContainer" presStyleLbl="revTx" presStyleIdx="8" presStyleCnt="12">
        <dgm:presLayoutVars>
          <dgm:bulletEnabled val="1"/>
        </dgm:presLayoutVars>
      </dgm:prSet>
      <dgm:spPr/>
    </dgm:pt>
    <dgm:pt modelId="{3DA36ABE-9810-4ED4-9A55-2905E7588D06}" type="pres">
      <dgm:prSet presAssocID="{CA6B1BA0-B2FC-48AD-8EDA-F4AAA4AF2782}" presName="L1TextContainer" presStyleLbl="revTx" presStyleIdx="9" presStyleCnt="12">
        <dgm:presLayoutVars>
          <dgm:chMax val="1"/>
          <dgm:chPref val="1"/>
          <dgm:bulletEnabled val="1"/>
        </dgm:presLayoutVars>
      </dgm:prSet>
      <dgm:spPr/>
    </dgm:pt>
    <dgm:pt modelId="{4B9F5909-A57C-4893-9C8A-D5960FE9BE37}" type="pres">
      <dgm:prSet presAssocID="{CA6B1BA0-B2FC-48AD-8EDA-F4AAA4AF2782}" presName="ConnectLine" presStyleLbl="sibTrans1D1" presStyleIdx="4" presStyleCnt="6"/>
      <dgm:spPr>
        <a:xfrm>
          <a:off x="4960678" y="2690813"/>
          <a:ext cx="0" cy="1592961"/>
        </a:xfrm>
        <a:prstGeom prst="line">
          <a:avLst/>
        </a:prstGeom>
        <a:noFill/>
        <a:ln w="3175" cap="flat" cmpd="sng" algn="ctr">
          <a:solidFill>
            <a:prstClr val="white">
              <a:lumMod val="85000"/>
            </a:prstClr>
          </a:solidFill>
          <a:prstDash val="solid"/>
          <a:miter lim="800000"/>
        </a:ln>
        <a:effectLst/>
      </dgm:spPr>
    </dgm:pt>
    <dgm:pt modelId="{DEDCEF89-DB8F-4197-B2D2-2D39426E0B96}" type="pres">
      <dgm:prSet presAssocID="{CA6B1BA0-B2FC-48AD-8EDA-F4AAA4AF2782}" presName="EmptyPlaceHolder" presStyleCnt="0"/>
      <dgm:spPr/>
    </dgm:pt>
    <dgm:pt modelId="{4A96FD2F-C127-41DC-AA54-1EEBED6BA483}" type="pres">
      <dgm:prSet presAssocID="{39FB540D-D808-4040-9A37-0AC474C0212F}" presName="spaceBetweenRectangles" presStyleCnt="0"/>
      <dgm:spPr/>
    </dgm:pt>
    <dgm:pt modelId="{A1AE2BC4-A99C-4DD3-A84D-EB3461D18287}" type="pres">
      <dgm:prSet presAssocID="{212ADAAB-D5CB-4BBC-8DAF-7340FD334994}" presName="composite" presStyleCnt="0"/>
      <dgm:spPr/>
    </dgm:pt>
    <dgm:pt modelId="{278CF1E0-B1C4-4B10-A5EC-FD7EF0557E2D}" type="pres">
      <dgm:prSet presAssocID="{212ADAAB-D5CB-4BBC-8DAF-7340FD334994}" presName="ConnectorPoint" presStyleLbl="lnNode1" presStyleIdx="5" presStyleCnt="6"/>
      <dgm:spPr>
        <a:solidFill>
          <a:schemeClr val="accent1">
            <a:hueOff val="0"/>
            <a:satOff val="0"/>
            <a:lumOff val="0"/>
            <a:alphaOff val="0"/>
          </a:schemeClr>
        </a:solidFill>
        <a:ln w="6350" cap="flat" cmpd="sng" algn="ctr">
          <a:noFill/>
          <a:prstDash val="solid"/>
          <a:miter lim="800000"/>
        </a:ln>
        <a:effectLst/>
      </dgm:spPr>
    </dgm:pt>
    <dgm:pt modelId="{27B65FB4-BE6A-41E6-BBE9-8DC9F7B73486}" type="pres">
      <dgm:prSet presAssocID="{212ADAAB-D5CB-4BBC-8DAF-7340FD334994}" presName="DropPinPlaceHolder" presStyleCnt="0"/>
      <dgm:spPr/>
    </dgm:pt>
    <dgm:pt modelId="{488CC4C6-DFBC-460C-A9ED-BEDA8CC682D4}" type="pres">
      <dgm:prSet presAssocID="{212ADAAB-D5CB-4BBC-8DAF-7340FD334994}" presName="DropPin" presStyleLbl="alignNode1" presStyleIdx="5" presStyleCnt="6"/>
      <dgm:spPr>
        <a:ln>
          <a:noFill/>
        </a:ln>
      </dgm:spPr>
    </dgm:pt>
    <dgm:pt modelId="{48CA82DA-B677-461B-A08D-337683480059}" type="pres">
      <dgm:prSet presAssocID="{212ADAAB-D5CB-4BBC-8DAF-7340FD334994}" presName="Ellipse" presStyleLbl="fgAcc1" presStyleIdx="6" presStyleCnt="7"/>
      <dgm:spPr>
        <a:prstGeom prst="donut">
          <a:avLst/>
        </a:prstGeom>
        <a:solidFill>
          <a:schemeClr val="accent2"/>
        </a:solidFill>
        <a:ln w="12700" cap="flat" cmpd="sng" algn="ctr">
          <a:noFill/>
          <a:prstDash val="solid"/>
          <a:miter lim="800000"/>
        </a:ln>
        <a:effectLst/>
      </dgm:spPr>
    </dgm:pt>
    <dgm:pt modelId="{D1646913-A3FA-4470-A3E9-C64B0A13A62A}" type="pres">
      <dgm:prSet presAssocID="{212ADAAB-D5CB-4BBC-8DAF-7340FD334994}" presName="L2TextContainer" presStyleLbl="revTx" presStyleIdx="10" presStyleCnt="12">
        <dgm:presLayoutVars>
          <dgm:bulletEnabled val="1"/>
        </dgm:presLayoutVars>
      </dgm:prSet>
      <dgm:spPr/>
    </dgm:pt>
    <dgm:pt modelId="{6EC2FC68-E1B8-4274-8090-C2C96A4CD82C}" type="pres">
      <dgm:prSet presAssocID="{212ADAAB-D5CB-4BBC-8DAF-7340FD334994}" presName="L1TextContainer" presStyleLbl="revTx" presStyleIdx="11" presStyleCnt="12">
        <dgm:presLayoutVars>
          <dgm:chMax val="1"/>
          <dgm:chPref val="1"/>
          <dgm:bulletEnabled val="1"/>
        </dgm:presLayoutVars>
      </dgm:prSet>
      <dgm:spPr/>
    </dgm:pt>
    <dgm:pt modelId="{4F41BF23-550C-4E7F-977E-3D22E3AF7B51}" type="pres">
      <dgm:prSet presAssocID="{212ADAAB-D5CB-4BBC-8DAF-7340FD334994}" presName="ConnectLine" presStyleLbl="sibTrans1D1" presStyleIdx="5" presStyleCnt="6"/>
      <dgm:spPr>
        <a:xfrm>
          <a:off x="6519360" y="1097851"/>
          <a:ext cx="0" cy="1592961"/>
        </a:xfrm>
        <a:prstGeom prst="line">
          <a:avLst/>
        </a:prstGeom>
        <a:noFill/>
        <a:ln w="3175" cap="flat" cmpd="sng" algn="ctr">
          <a:solidFill>
            <a:prstClr val="white">
              <a:lumMod val="85000"/>
            </a:prstClr>
          </a:solidFill>
          <a:prstDash val="solid"/>
          <a:miter lim="800000"/>
        </a:ln>
        <a:effectLst/>
      </dgm:spPr>
    </dgm:pt>
    <dgm:pt modelId="{5018695D-CFD4-49F8-8967-BA8A0C0A0DE1}" type="pres">
      <dgm:prSet presAssocID="{212ADAAB-D5CB-4BBC-8DAF-7340FD334994}" presName="EmptyPlaceHolder" presStyleCnt="0"/>
      <dgm:spPr/>
    </dgm:pt>
  </dgm:ptLst>
  <dgm:cxnLst>
    <dgm:cxn modelId="{2F02861A-3FDC-4C2B-B724-282D5914D85A}" type="presOf" srcId="{212ADAAB-D5CB-4BBC-8DAF-7340FD334994}" destId="{6EC2FC68-E1B8-4274-8090-C2C96A4CD82C}" srcOrd="0" destOrd="0" presId="urn:microsoft.com/office/officeart/2017/3/layout/DropPinTimeline"/>
    <dgm:cxn modelId="{146C3436-7349-460D-8FAF-B5C22B68A41F}" type="presOf" srcId="{CA6B1BA0-B2FC-48AD-8EDA-F4AAA4AF2782}" destId="{3DA36ABE-9810-4ED4-9A55-2905E7588D06}" srcOrd="0" destOrd="0" presId="urn:microsoft.com/office/officeart/2017/3/layout/DropPinTimeline"/>
    <dgm:cxn modelId="{991E153C-2D4A-4089-A3BB-23D6CF24990F}" type="presOf" srcId="{683CC5F6-E9B5-49F2-909E-A68D38896308}" destId="{4EB3AA5C-1289-44C6-9F3E-859ABA28E18F}" srcOrd="0" destOrd="0" presId="urn:microsoft.com/office/officeart/2017/3/layout/DropPinTimeline"/>
    <dgm:cxn modelId="{44780540-19C4-40C6-B3D4-A8D16C4B3A09}" srcId="{63085546-7C7C-4B3E-ABEB-2669F1A65FB2}" destId="{0890DD64-56CE-468E-9144-4F582B18D4BF}" srcOrd="2" destOrd="0" parTransId="{5186E37C-A530-46E8-9E69-94A9E02D1288}" sibTransId="{D0E62925-BE27-443F-8E4C-92862FE8CFD4}"/>
    <dgm:cxn modelId="{39A11E5C-7A57-4117-A6DF-36000C29509C}" srcId="{9DCEA5FC-4640-45AF-B712-7A4FD94AEF0D}" destId="{831701CF-77C7-46C0-A913-8CC39517BAB8}" srcOrd="0" destOrd="0" parTransId="{13FBC60D-3EA6-4496-BA97-C1AE8C7F8961}" sibTransId="{75156CDF-E17B-4DAD-AE37-EA44D7F37090}"/>
    <dgm:cxn modelId="{DD687B5C-28C8-4088-99B8-D375C5FDAE4A}" srcId="{212ADAAB-D5CB-4BBC-8DAF-7340FD334994}" destId="{2AEE5C11-34AE-4EB7-8907-9BED418EA471}" srcOrd="0" destOrd="0" parTransId="{2E14AD1F-C7EA-45AE-ADC0-0EE92A6516CB}" sibTransId="{F36FDDA0-6B91-47CB-8114-B6F076E55FC8}"/>
    <dgm:cxn modelId="{DBD99269-D7F7-4B47-B17B-A5AE402751D9}" srcId="{63085546-7C7C-4B3E-ABEB-2669F1A65FB2}" destId="{9DCEA5FC-4640-45AF-B712-7A4FD94AEF0D}" srcOrd="0" destOrd="0" parTransId="{929A5FD9-0612-4B79-9B59-C3C36D34A069}" sibTransId="{0A99745B-BB5C-49B3-A782-8DB57641F6C9}"/>
    <dgm:cxn modelId="{C8C7266C-2A0C-476A-85B3-F12BE2521F4C}" srcId="{63085546-7C7C-4B3E-ABEB-2669F1A65FB2}" destId="{212ADAAB-D5CB-4BBC-8DAF-7340FD334994}" srcOrd="5" destOrd="0" parTransId="{45F6D312-A686-491E-95E3-EFB9640CC472}" sibTransId="{AB2787E4-2A8B-428D-A4AE-2B14DCFFC4E7}"/>
    <dgm:cxn modelId="{2841EC4D-F3DC-4972-B897-89C9EA062B26}" type="presOf" srcId="{92921081-529B-4D1C-83A4-C416BB4C5224}" destId="{B608C5A1-CE9E-4410-9F2F-F714CC6AB069}" srcOrd="0" destOrd="0" presId="urn:microsoft.com/office/officeart/2017/3/layout/DropPinTimeline"/>
    <dgm:cxn modelId="{3C15AF51-54A6-4ED0-824A-52A4CE5468AB}" type="presOf" srcId="{2AEE5C11-34AE-4EB7-8907-9BED418EA471}" destId="{D1646913-A3FA-4470-A3E9-C64B0A13A62A}" srcOrd="0" destOrd="0" presId="urn:microsoft.com/office/officeart/2017/3/layout/DropPinTimeline"/>
    <dgm:cxn modelId="{24A8F052-3377-4BA4-8C62-CCF5039C85D7}" srcId="{CA6B1BA0-B2FC-48AD-8EDA-F4AAA4AF2782}" destId="{3CB04A44-4013-4CA7-90FD-29AFC3C15E37}" srcOrd="0" destOrd="0" parTransId="{ECEE936A-E3CC-4209-BECC-1CD0C85A2B72}" sibTransId="{D7A8F7A0-47A3-4464-B3B7-E0806DF46627}"/>
    <dgm:cxn modelId="{601FA375-B804-4895-B969-A3CE7B37C85C}" type="presOf" srcId="{096A9AF0-0DAE-4EB3-B448-4501DA034F4A}" destId="{C1E34084-406C-48D5-88FE-7226282DBC49}" srcOrd="0" destOrd="0" presId="urn:microsoft.com/office/officeart/2017/3/layout/DropPinTimeline"/>
    <dgm:cxn modelId="{F83DF077-A6DE-4B8C-A62E-2FB10C7306B7}" type="presOf" srcId="{4EA069F3-397F-40D5-94A6-32C3E355C277}" destId="{FC8603F2-85FC-4134-978C-4054E468209C}" srcOrd="0" destOrd="0" presId="urn:microsoft.com/office/officeart/2017/3/layout/DropPinTimeline"/>
    <dgm:cxn modelId="{761E4B58-8AA0-4EE9-9827-01A0CA5D8AAC}" type="presOf" srcId="{9DCEA5FC-4640-45AF-B712-7A4FD94AEF0D}" destId="{85C50C56-6DC8-4C47-8DBC-4FD6B1554AA4}" srcOrd="0" destOrd="0" presId="urn:microsoft.com/office/officeart/2017/3/layout/DropPinTimeline"/>
    <dgm:cxn modelId="{B05C4C7C-FEB8-4825-98A0-C38D3021918A}" srcId="{096A9AF0-0DAE-4EB3-B448-4501DA034F4A}" destId="{92921081-529B-4D1C-83A4-C416BB4C5224}" srcOrd="0" destOrd="0" parTransId="{5AD2C2F8-A1D7-469B-93D8-B578BEFE51F8}" sibTransId="{ECC13403-1F53-4ED4-AE4F-334EEC7C8710}"/>
    <dgm:cxn modelId="{2802187F-7EB3-49BE-9C62-E8F8F0567AFB}" type="presOf" srcId="{3CB04A44-4013-4CA7-90FD-29AFC3C15E37}" destId="{FE564261-183D-47F9-8E7E-BCFC5023A815}" srcOrd="0" destOrd="0" presId="urn:microsoft.com/office/officeart/2017/3/layout/DropPinTimeline"/>
    <dgm:cxn modelId="{247DE591-0579-4FF5-9C62-940C4F67096B}" type="presOf" srcId="{63085546-7C7C-4B3E-ABEB-2669F1A65FB2}" destId="{7A5D3400-AF5B-4297-8592-4C1EDB9D0973}" srcOrd="0" destOrd="0" presId="urn:microsoft.com/office/officeart/2017/3/layout/DropPinTimeline"/>
    <dgm:cxn modelId="{F16073A4-7F3E-4CB9-8FB4-14646A5FA672}" type="presOf" srcId="{831701CF-77C7-46C0-A913-8CC39517BAB8}" destId="{A782CF5D-A585-4990-846A-5EDBD19A9BDB}" srcOrd="0" destOrd="0" presId="urn:microsoft.com/office/officeart/2017/3/layout/DropPinTimeline"/>
    <dgm:cxn modelId="{CA0753BD-DB60-4D68-8486-5B376B839B26}" srcId="{63085546-7C7C-4B3E-ABEB-2669F1A65FB2}" destId="{096A9AF0-0DAE-4EB3-B448-4501DA034F4A}" srcOrd="1" destOrd="0" parTransId="{8CE6ABD6-768E-42C8-9029-C3B5F278B21C}" sibTransId="{6B0D7DA9-E6ED-4137-9716-F48BF62327A8}"/>
    <dgm:cxn modelId="{BC5A70C8-9D97-4922-BCDB-6316D191C527}" srcId="{683CC5F6-E9B5-49F2-909E-A68D38896308}" destId="{4EA069F3-397F-40D5-94A6-32C3E355C277}" srcOrd="0" destOrd="0" parTransId="{2F99115B-608E-4E08-A503-B74879A76D07}" sibTransId="{E94D5EF7-F47C-476C-A5FE-1C35261B578A}"/>
    <dgm:cxn modelId="{946E35DF-951A-489B-9624-CF3AB7EB653E}" type="presOf" srcId="{0890DD64-56CE-468E-9144-4F582B18D4BF}" destId="{A4699B93-2C04-4B2A-8D24-BCA149FB513B}" srcOrd="0" destOrd="0" presId="urn:microsoft.com/office/officeart/2017/3/layout/DropPinTimeline"/>
    <dgm:cxn modelId="{CD6B6EE8-3813-4EF1-BFEC-C005A3326D63}" srcId="{63085546-7C7C-4B3E-ABEB-2669F1A65FB2}" destId="{CA6B1BA0-B2FC-48AD-8EDA-F4AAA4AF2782}" srcOrd="4" destOrd="0" parTransId="{D7D3AA07-BCB9-4212-A556-E90870FB1413}" sibTransId="{39FB540D-D808-4040-9A37-0AC474C0212F}"/>
    <dgm:cxn modelId="{59786CF9-070F-4821-A4E9-D33DB930D8D2}" srcId="{63085546-7C7C-4B3E-ABEB-2669F1A65FB2}" destId="{683CC5F6-E9B5-49F2-909E-A68D38896308}" srcOrd="3" destOrd="0" parTransId="{15BFC747-B881-4328-BFBE-9BC128388CC6}" sibTransId="{4C61DDEE-8BBF-4CBF-B066-7E60B6DF0A11}"/>
    <dgm:cxn modelId="{DA6A51DB-6C18-400B-9DA5-E8330852483B}" type="presParOf" srcId="{7A5D3400-AF5B-4297-8592-4C1EDB9D0973}" destId="{BD204284-1F7C-4D58-BC79-8C2DEE7E9FAF}" srcOrd="0" destOrd="0" presId="urn:microsoft.com/office/officeart/2017/3/layout/DropPinTimeline"/>
    <dgm:cxn modelId="{B682209A-D180-4D3D-A7FE-3FF4623AAAC8}" type="presParOf" srcId="{7A5D3400-AF5B-4297-8592-4C1EDB9D0973}" destId="{46A6B157-7198-41C4-9D25-C4F8885F1B6F}" srcOrd="1" destOrd="0" presId="urn:microsoft.com/office/officeart/2017/3/layout/DropPinTimeline"/>
    <dgm:cxn modelId="{4CF30FDC-8EA5-4C55-A240-DA99543AE3C6}" type="presParOf" srcId="{46A6B157-7198-41C4-9D25-C4F8885F1B6F}" destId="{578E6A06-6F61-48BD-9F1A-48E731D6E26D}" srcOrd="0" destOrd="0" presId="urn:microsoft.com/office/officeart/2017/3/layout/DropPinTimeline"/>
    <dgm:cxn modelId="{7F06BCA7-F8E6-43B5-AEBF-3EA16A460043}" type="presParOf" srcId="{578E6A06-6F61-48BD-9F1A-48E731D6E26D}" destId="{9F727168-E825-43C1-AF50-41E115F59C0C}" srcOrd="0" destOrd="0" presId="urn:microsoft.com/office/officeart/2017/3/layout/DropPinTimeline"/>
    <dgm:cxn modelId="{39550BBA-C07C-435F-AE58-6A3869656E8F}" type="presParOf" srcId="{578E6A06-6F61-48BD-9F1A-48E731D6E26D}" destId="{0C380CA5-521A-4949-A022-450DA9C217F5}" srcOrd="1" destOrd="0" presId="urn:microsoft.com/office/officeart/2017/3/layout/DropPinTimeline"/>
    <dgm:cxn modelId="{50FAF036-8C4F-4AB4-964E-F6C0C8E1B366}" type="presParOf" srcId="{0C380CA5-521A-4949-A022-450DA9C217F5}" destId="{19EF924A-339B-436A-9151-9C7B0B0377B9}" srcOrd="0" destOrd="0" presId="urn:microsoft.com/office/officeart/2017/3/layout/DropPinTimeline"/>
    <dgm:cxn modelId="{FEF6FDFF-AC95-4350-940F-FC375C454173}" type="presParOf" srcId="{0C380CA5-521A-4949-A022-450DA9C217F5}" destId="{846B4BA4-33F0-43CE-A60E-B95E195AD5A9}" srcOrd="1" destOrd="0" presId="urn:microsoft.com/office/officeart/2017/3/layout/DropPinTimeline"/>
    <dgm:cxn modelId="{86FB1E3B-8C27-43E3-9CFC-6B9AD5B19723}" type="presParOf" srcId="{578E6A06-6F61-48BD-9F1A-48E731D6E26D}" destId="{A782CF5D-A585-4990-846A-5EDBD19A9BDB}" srcOrd="2" destOrd="0" presId="urn:microsoft.com/office/officeart/2017/3/layout/DropPinTimeline"/>
    <dgm:cxn modelId="{A2AA414F-7DC4-4250-B21D-62866A63C6BC}" type="presParOf" srcId="{578E6A06-6F61-48BD-9F1A-48E731D6E26D}" destId="{85C50C56-6DC8-4C47-8DBC-4FD6B1554AA4}" srcOrd="3" destOrd="0" presId="urn:microsoft.com/office/officeart/2017/3/layout/DropPinTimeline"/>
    <dgm:cxn modelId="{AEEA7548-3D0E-4A32-8C4A-EEFE5745C7DF}" type="presParOf" srcId="{578E6A06-6F61-48BD-9F1A-48E731D6E26D}" destId="{4F322B1B-F357-4BCD-BF34-8A0D705A1CE7}" srcOrd="4" destOrd="0" presId="urn:microsoft.com/office/officeart/2017/3/layout/DropPinTimeline"/>
    <dgm:cxn modelId="{7AB3159E-92F2-4399-AE36-6211AADC42EA}" type="presParOf" srcId="{578E6A06-6F61-48BD-9F1A-48E731D6E26D}" destId="{9FF32B1E-94FD-475E-9959-8E0546070C5B}" srcOrd="5" destOrd="0" presId="urn:microsoft.com/office/officeart/2017/3/layout/DropPinTimeline"/>
    <dgm:cxn modelId="{CAD3EAEA-2806-4987-BD88-048D89C54CF1}" type="presParOf" srcId="{46A6B157-7198-41C4-9D25-C4F8885F1B6F}" destId="{C9E000F5-B650-46EB-A3B0-FBA6593CE548}" srcOrd="1" destOrd="0" presId="urn:microsoft.com/office/officeart/2017/3/layout/DropPinTimeline"/>
    <dgm:cxn modelId="{5EA5B657-7F2F-44E2-B1DD-0B3ECBD1E99D}" type="presParOf" srcId="{46A6B157-7198-41C4-9D25-C4F8885F1B6F}" destId="{64373A7D-C7A5-4C0C-9781-58743159539A}" srcOrd="2" destOrd="0" presId="urn:microsoft.com/office/officeart/2017/3/layout/DropPinTimeline"/>
    <dgm:cxn modelId="{14BAE908-5010-418B-B10F-E0EF3644818C}" type="presParOf" srcId="{64373A7D-C7A5-4C0C-9781-58743159539A}" destId="{B57996C3-16BE-4CEB-B9E2-6FFC42938F41}" srcOrd="0" destOrd="0" presId="urn:microsoft.com/office/officeart/2017/3/layout/DropPinTimeline"/>
    <dgm:cxn modelId="{6EE799C9-2ACE-448A-B9B4-1F0BFCC5494D}" type="presParOf" srcId="{64373A7D-C7A5-4C0C-9781-58743159539A}" destId="{BC71368F-DA7E-405D-93AC-3A6767BF9FC6}" srcOrd="1" destOrd="0" presId="urn:microsoft.com/office/officeart/2017/3/layout/DropPinTimeline"/>
    <dgm:cxn modelId="{59CC3372-0972-45A9-AB2E-167939969C7E}" type="presParOf" srcId="{BC71368F-DA7E-405D-93AC-3A6767BF9FC6}" destId="{5B4632EA-1574-417A-A3FA-D711159FBAD1}" srcOrd="0" destOrd="0" presId="urn:microsoft.com/office/officeart/2017/3/layout/DropPinTimeline"/>
    <dgm:cxn modelId="{1BF47519-9E4E-4BB0-BCBA-A5961FF9A6CD}" type="presParOf" srcId="{BC71368F-DA7E-405D-93AC-3A6767BF9FC6}" destId="{032E0966-F86B-4BBD-BE80-8FAB861AF0E8}" srcOrd="1" destOrd="0" presId="urn:microsoft.com/office/officeart/2017/3/layout/DropPinTimeline"/>
    <dgm:cxn modelId="{882EEBD2-110A-4990-8880-616C578449B7}" type="presParOf" srcId="{64373A7D-C7A5-4C0C-9781-58743159539A}" destId="{B608C5A1-CE9E-4410-9F2F-F714CC6AB069}" srcOrd="2" destOrd="0" presId="urn:microsoft.com/office/officeart/2017/3/layout/DropPinTimeline"/>
    <dgm:cxn modelId="{E5F82FBD-2B6D-4121-BACE-4D1B9A91EC66}" type="presParOf" srcId="{64373A7D-C7A5-4C0C-9781-58743159539A}" destId="{C1E34084-406C-48D5-88FE-7226282DBC49}" srcOrd="3" destOrd="0" presId="urn:microsoft.com/office/officeart/2017/3/layout/DropPinTimeline"/>
    <dgm:cxn modelId="{B94D7E38-E5D7-44D5-B33C-E3A0C78F3780}" type="presParOf" srcId="{64373A7D-C7A5-4C0C-9781-58743159539A}" destId="{33168228-1414-4AAF-B7E5-C08A80BBB2F1}" srcOrd="4" destOrd="0" presId="urn:microsoft.com/office/officeart/2017/3/layout/DropPinTimeline"/>
    <dgm:cxn modelId="{397EE9F0-39A3-4A02-B678-70EBE6F9F893}" type="presParOf" srcId="{64373A7D-C7A5-4C0C-9781-58743159539A}" destId="{C791BCDD-76D3-4E0E-98B9-0C4903CF0E94}" srcOrd="5" destOrd="0" presId="urn:microsoft.com/office/officeart/2017/3/layout/DropPinTimeline"/>
    <dgm:cxn modelId="{AD2F3FEC-DCA0-43DB-982D-903784448797}" type="presParOf" srcId="{46A6B157-7198-41C4-9D25-C4F8885F1B6F}" destId="{3B1DA912-FDB7-4F73-8823-B30C56F7DE86}" srcOrd="3" destOrd="0" presId="urn:microsoft.com/office/officeart/2017/3/layout/DropPinTimeline"/>
    <dgm:cxn modelId="{40809C12-F8DB-42C6-8722-B60CEAD89316}" type="presParOf" srcId="{46A6B157-7198-41C4-9D25-C4F8885F1B6F}" destId="{6D861226-4D19-488B-BDAE-FB3AC986EF17}" srcOrd="4" destOrd="0" presId="urn:microsoft.com/office/officeart/2017/3/layout/DropPinTimeline"/>
    <dgm:cxn modelId="{0411DB92-AA06-4EB1-848F-60F06DFBE079}" type="presParOf" srcId="{6D861226-4D19-488B-BDAE-FB3AC986EF17}" destId="{F37B11F3-3FA1-4C6B-B75E-28007D6E853F}" srcOrd="0" destOrd="0" presId="urn:microsoft.com/office/officeart/2017/3/layout/DropPinTimeline"/>
    <dgm:cxn modelId="{E042C69C-8182-4137-A08C-DAA9D8B03944}" type="presParOf" srcId="{6D861226-4D19-488B-BDAE-FB3AC986EF17}" destId="{0604432A-C4B9-47D3-B160-7679A37A839E}" srcOrd="1" destOrd="0" presId="urn:microsoft.com/office/officeart/2017/3/layout/DropPinTimeline"/>
    <dgm:cxn modelId="{F92CC732-3A80-4B9A-84E4-A5C74638DAEB}" type="presParOf" srcId="{0604432A-C4B9-47D3-B160-7679A37A839E}" destId="{821A65DE-8E6D-4187-81D5-92847C850EB5}" srcOrd="0" destOrd="0" presId="urn:microsoft.com/office/officeart/2017/3/layout/DropPinTimeline"/>
    <dgm:cxn modelId="{2E46F69A-B9C9-4AF6-8427-5415951791D4}" type="presParOf" srcId="{0604432A-C4B9-47D3-B160-7679A37A839E}" destId="{4F32A63F-7D78-4C32-87B3-A266226A6FF5}" srcOrd="1" destOrd="0" presId="urn:microsoft.com/office/officeart/2017/3/layout/DropPinTimeline"/>
    <dgm:cxn modelId="{A1B33CF4-477C-4347-B8D7-75565B2CD579}" type="presParOf" srcId="{6D861226-4D19-488B-BDAE-FB3AC986EF17}" destId="{2C7A24AA-7692-4666-AFB6-2C814E4EF2EF}" srcOrd="2" destOrd="0" presId="urn:microsoft.com/office/officeart/2017/3/layout/DropPinTimeline"/>
    <dgm:cxn modelId="{705C4002-6D8E-4048-A0D0-8A72BDFA55FF}" type="presParOf" srcId="{6D861226-4D19-488B-BDAE-FB3AC986EF17}" destId="{A4699B93-2C04-4B2A-8D24-BCA149FB513B}" srcOrd="3" destOrd="0" presId="urn:microsoft.com/office/officeart/2017/3/layout/DropPinTimeline"/>
    <dgm:cxn modelId="{763DAC94-9CE8-4D72-AE21-C5E46CF447D5}" type="presParOf" srcId="{6D861226-4D19-488B-BDAE-FB3AC986EF17}" destId="{BAFAECBE-5ABE-427C-84FA-DED304F853CE}" srcOrd="4" destOrd="0" presId="urn:microsoft.com/office/officeart/2017/3/layout/DropPinTimeline"/>
    <dgm:cxn modelId="{0890D2F3-EF2F-4ED2-B543-0A992B919511}" type="presParOf" srcId="{6D861226-4D19-488B-BDAE-FB3AC986EF17}" destId="{76E38557-8F78-4F39-B7C0-22D9C69C508A}" srcOrd="5" destOrd="0" presId="urn:microsoft.com/office/officeart/2017/3/layout/DropPinTimeline"/>
    <dgm:cxn modelId="{A340B543-4191-477E-A083-110AA2F5F890}" type="presParOf" srcId="{46A6B157-7198-41C4-9D25-C4F8885F1B6F}" destId="{DC77D9E6-15B3-4D1C-8F85-F9FF07915815}" srcOrd="5" destOrd="0" presId="urn:microsoft.com/office/officeart/2017/3/layout/DropPinTimeline"/>
    <dgm:cxn modelId="{51C3A01D-5793-42E1-B8B1-95C7AEB64581}" type="presParOf" srcId="{46A6B157-7198-41C4-9D25-C4F8885F1B6F}" destId="{DCEEC7C0-6CAC-4153-B66A-D920E3B7F504}" srcOrd="6" destOrd="0" presId="urn:microsoft.com/office/officeart/2017/3/layout/DropPinTimeline"/>
    <dgm:cxn modelId="{86D426D3-DE4C-4BB4-8C09-D2C63BD51E4E}" type="presParOf" srcId="{DCEEC7C0-6CAC-4153-B66A-D920E3B7F504}" destId="{56361E50-9FEC-48AD-A369-C1A8379B35EC}" srcOrd="0" destOrd="0" presId="urn:microsoft.com/office/officeart/2017/3/layout/DropPinTimeline"/>
    <dgm:cxn modelId="{02CD6C3F-E995-471C-94FB-C0D54B4842D5}" type="presParOf" srcId="{DCEEC7C0-6CAC-4153-B66A-D920E3B7F504}" destId="{70AC7E27-D774-4261-A80F-683BBD09A81D}" srcOrd="1" destOrd="0" presId="urn:microsoft.com/office/officeart/2017/3/layout/DropPinTimeline"/>
    <dgm:cxn modelId="{5CF11FCC-C23E-454E-AC1E-DFD67727D7CD}" type="presParOf" srcId="{70AC7E27-D774-4261-A80F-683BBD09A81D}" destId="{7BC09B8D-1C75-4604-9F35-AEC078447C45}" srcOrd="0" destOrd="0" presId="urn:microsoft.com/office/officeart/2017/3/layout/DropPinTimeline"/>
    <dgm:cxn modelId="{F5089ADD-33C1-472D-BAF2-91B6652DF1A9}" type="presParOf" srcId="{70AC7E27-D774-4261-A80F-683BBD09A81D}" destId="{DFE91A1F-E910-48AB-A4C9-128002268483}" srcOrd="1" destOrd="0" presId="urn:microsoft.com/office/officeart/2017/3/layout/DropPinTimeline"/>
    <dgm:cxn modelId="{FD943790-5411-4A3B-924D-4403B21626BA}" type="presParOf" srcId="{DCEEC7C0-6CAC-4153-B66A-D920E3B7F504}" destId="{FC8603F2-85FC-4134-978C-4054E468209C}" srcOrd="2" destOrd="0" presId="urn:microsoft.com/office/officeart/2017/3/layout/DropPinTimeline"/>
    <dgm:cxn modelId="{D5E16DB1-0EBE-490A-BD7E-FD19274E6A38}" type="presParOf" srcId="{DCEEC7C0-6CAC-4153-B66A-D920E3B7F504}" destId="{4EB3AA5C-1289-44C6-9F3E-859ABA28E18F}" srcOrd="3" destOrd="0" presId="urn:microsoft.com/office/officeart/2017/3/layout/DropPinTimeline"/>
    <dgm:cxn modelId="{8DE5DA9E-2AA7-43F7-8DD5-E5ECEF772101}" type="presParOf" srcId="{DCEEC7C0-6CAC-4153-B66A-D920E3B7F504}" destId="{0BB03C0E-97EC-4D66-9B09-35D689DAB28C}" srcOrd="4" destOrd="0" presId="urn:microsoft.com/office/officeart/2017/3/layout/DropPinTimeline"/>
    <dgm:cxn modelId="{DA57C1DD-192D-489A-BBC9-D9ACA01A09F2}" type="presParOf" srcId="{DCEEC7C0-6CAC-4153-B66A-D920E3B7F504}" destId="{1A7A92CB-81F0-42D4-87BF-4008DEFA9CA8}" srcOrd="5" destOrd="0" presId="urn:microsoft.com/office/officeart/2017/3/layout/DropPinTimeline"/>
    <dgm:cxn modelId="{7E5E61DA-CACE-4FC7-A295-A50C9FA0159E}" type="presParOf" srcId="{46A6B157-7198-41C4-9D25-C4F8885F1B6F}" destId="{ABE3202B-256B-4398-8B41-CB40EDB06266}" srcOrd="7" destOrd="0" presId="urn:microsoft.com/office/officeart/2017/3/layout/DropPinTimeline"/>
    <dgm:cxn modelId="{07DA9BDD-D756-4F29-80E5-7856AC99F270}" type="presParOf" srcId="{46A6B157-7198-41C4-9D25-C4F8885F1B6F}" destId="{B744CD57-FD23-4E62-9589-4CAC57B034E9}" srcOrd="8" destOrd="0" presId="urn:microsoft.com/office/officeart/2017/3/layout/DropPinTimeline"/>
    <dgm:cxn modelId="{A54741C0-57CC-4443-9EC5-35B27EE5E879}" type="presParOf" srcId="{B744CD57-FD23-4E62-9589-4CAC57B034E9}" destId="{D891B168-1DA5-4124-931F-A51FCB8EFC11}" srcOrd="0" destOrd="0" presId="urn:microsoft.com/office/officeart/2017/3/layout/DropPinTimeline"/>
    <dgm:cxn modelId="{44B3C3FE-C503-4088-9594-FF6526E19BF3}" type="presParOf" srcId="{B744CD57-FD23-4E62-9589-4CAC57B034E9}" destId="{42206762-CD73-4F82-B16A-D168E2503215}" srcOrd="1" destOrd="0" presId="urn:microsoft.com/office/officeart/2017/3/layout/DropPinTimeline"/>
    <dgm:cxn modelId="{239B9997-909E-499F-90E5-95A977AC216C}" type="presParOf" srcId="{42206762-CD73-4F82-B16A-D168E2503215}" destId="{C0DBECBF-E3AA-450B-95D4-8349AA21B4F8}" srcOrd="0" destOrd="0" presId="urn:microsoft.com/office/officeart/2017/3/layout/DropPinTimeline"/>
    <dgm:cxn modelId="{913BA6FA-228D-4434-8839-0BBC563346A1}" type="presParOf" srcId="{42206762-CD73-4F82-B16A-D168E2503215}" destId="{6EDDD44C-F5E4-49AD-B1D9-346B8B8AEE8F}" srcOrd="1" destOrd="0" presId="urn:microsoft.com/office/officeart/2017/3/layout/DropPinTimeline"/>
    <dgm:cxn modelId="{81CB2C61-6B70-4A51-ACCE-DD65EFE72264}" type="presParOf" srcId="{B744CD57-FD23-4E62-9589-4CAC57B034E9}" destId="{FE564261-183D-47F9-8E7E-BCFC5023A815}" srcOrd="2" destOrd="0" presId="urn:microsoft.com/office/officeart/2017/3/layout/DropPinTimeline"/>
    <dgm:cxn modelId="{0D94F868-59F8-4671-9038-53D01D6C70F0}" type="presParOf" srcId="{B744CD57-FD23-4E62-9589-4CAC57B034E9}" destId="{3DA36ABE-9810-4ED4-9A55-2905E7588D06}" srcOrd="3" destOrd="0" presId="urn:microsoft.com/office/officeart/2017/3/layout/DropPinTimeline"/>
    <dgm:cxn modelId="{A0A095FA-FAD3-4861-A220-140A889CB7D8}" type="presParOf" srcId="{B744CD57-FD23-4E62-9589-4CAC57B034E9}" destId="{4B9F5909-A57C-4893-9C8A-D5960FE9BE37}" srcOrd="4" destOrd="0" presId="urn:microsoft.com/office/officeart/2017/3/layout/DropPinTimeline"/>
    <dgm:cxn modelId="{8FFFA548-0EFE-4476-B5A5-95CB32500074}" type="presParOf" srcId="{B744CD57-FD23-4E62-9589-4CAC57B034E9}" destId="{DEDCEF89-DB8F-4197-B2D2-2D39426E0B96}" srcOrd="5" destOrd="0" presId="urn:microsoft.com/office/officeart/2017/3/layout/DropPinTimeline"/>
    <dgm:cxn modelId="{D7A836E4-E400-4ED7-ABF3-88920F3B86D1}" type="presParOf" srcId="{46A6B157-7198-41C4-9D25-C4F8885F1B6F}" destId="{4A96FD2F-C127-41DC-AA54-1EEBED6BA483}" srcOrd="9" destOrd="0" presId="urn:microsoft.com/office/officeart/2017/3/layout/DropPinTimeline"/>
    <dgm:cxn modelId="{2E35C8AB-C54E-4DE6-98F2-126D8B12CA35}" type="presParOf" srcId="{46A6B157-7198-41C4-9D25-C4F8885F1B6F}" destId="{A1AE2BC4-A99C-4DD3-A84D-EB3461D18287}" srcOrd="10" destOrd="0" presId="urn:microsoft.com/office/officeart/2017/3/layout/DropPinTimeline"/>
    <dgm:cxn modelId="{AC45CECB-C5CF-4E80-98D8-0844891DC577}" type="presParOf" srcId="{A1AE2BC4-A99C-4DD3-A84D-EB3461D18287}" destId="{278CF1E0-B1C4-4B10-A5EC-FD7EF0557E2D}" srcOrd="0" destOrd="0" presId="urn:microsoft.com/office/officeart/2017/3/layout/DropPinTimeline"/>
    <dgm:cxn modelId="{FAC5196A-0FF0-48C2-A8D5-A327A9296F37}" type="presParOf" srcId="{A1AE2BC4-A99C-4DD3-A84D-EB3461D18287}" destId="{27B65FB4-BE6A-41E6-BBE9-8DC9F7B73486}" srcOrd="1" destOrd="0" presId="urn:microsoft.com/office/officeart/2017/3/layout/DropPinTimeline"/>
    <dgm:cxn modelId="{6506C7DF-695E-463E-9F7A-076AACE839A3}" type="presParOf" srcId="{27B65FB4-BE6A-41E6-BBE9-8DC9F7B73486}" destId="{488CC4C6-DFBC-460C-A9ED-BEDA8CC682D4}" srcOrd="0" destOrd="0" presId="urn:microsoft.com/office/officeart/2017/3/layout/DropPinTimeline"/>
    <dgm:cxn modelId="{BB2EC07F-9382-4ADC-B58A-370E51165161}" type="presParOf" srcId="{27B65FB4-BE6A-41E6-BBE9-8DC9F7B73486}" destId="{48CA82DA-B677-461B-A08D-337683480059}" srcOrd="1" destOrd="0" presId="urn:microsoft.com/office/officeart/2017/3/layout/DropPinTimeline"/>
    <dgm:cxn modelId="{D2C7B1A6-CF92-4104-85AF-7ED69E77FB2E}" type="presParOf" srcId="{A1AE2BC4-A99C-4DD3-A84D-EB3461D18287}" destId="{D1646913-A3FA-4470-A3E9-C64B0A13A62A}" srcOrd="2" destOrd="0" presId="urn:microsoft.com/office/officeart/2017/3/layout/DropPinTimeline"/>
    <dgm:cxn modelId="{6DFB5DDF-069E-470A-9D51-14C2EEBAEAB6}" type="presParOf" srcId="{A1AE2BC4-A99C-4DD3-A84D-EB3461D18287}" destId="{6EC2FC68-E1B8-4274-8090-C2C96A4CD82C}" srcOrd="3" destOrd="0" presId="urn:microsoft.com/office/officeart/2017/3/layout/DropPinTimeline"/>
    <dgm:cxn modelId="{E13030DA-BCC9-42B5-90A4-C1245E765FC8}" type="presParOf" srcId="{A1AE2BC4-A99C-4DD3-A84D-EB3461D18287}" destId="{4F41BF23-550C-4E7F-977E-3D22E3AF7B51}" srcOrd="4" destOrd="0" presId="urn:microsoft.com/office/officeart/2017/3/layout/DropPinTimeline"/>
    <dgm:cxn modelId="{5DC7870F-4614-4A72-AB7A-994AF1F8A4DE}" type="presParOf" srcId="{A1AE2BC4-A99C-4DD3-A84D-EB3461D18287}" destId="{5018695D-CFD4-49F8-8967-BA8A0C0A0DE1}" srcOrd="5" destOrd="0" presId="urn:microsoft.com/office/officeart/2017/3/layout/DropPinTimeline"/>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BA691-846E-419A-8750-BC540035915D}">
      <dsp:nvSpPr>
        <dsp:cNvPr id="0" name=""/>
        <dsp:cNvSpPr/>
      </dsp:nvSpPr>
      <dsp:spPr>
        <a:xfrm>
          <a:off x="442" y="433199"/>
          <a:ext cx="3927650" cy="1178295"/>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0372" tIns="310372" rIns="310372" bIns="310372" numCol="1" spcCol="1270" anchor="ctr" anchorCtr="0">
          <a:noAutofit/>
        </a:bodyPr>
        <a:lstStyle/>
        <a:p>
          <a:pPr marL="0" lvl="0" indent="0" algn="ctr" defTabSz="1733550">
            <a:lnSpc>
              <a:spcPct val="90000"/>
            </a:lnSpc>
            <a:spcBef>
              <a:spcPct val="0"/>
            </a:spcBef>
            <a:spcAft>
              <a:spcPct val="35000"/>
            </a:spcAft>
            <a:buNone/>
          </a:pPr>
          <a:r>
            <a:rPr lang="en-US" sz="3900" kern="1200" dirty="0"/>
            <a:t>Recognise</a:t>
          </a:r>
        </a:p>
      </dsp:txBody>
      <dsp:txXfrm>
        <a:off x="442" y="433199"/>
        <a:ext cx="3927650" cy="1178295"/>
      </dsp:txXfrm>
    </dsp:sp>
    <dsp:sp modelId="{B94F1078-D2A1-4EC4-9A29-E107C88EFE74}">
      <dsp:nvSpPr>
        <dsp:cNvPr id="0" name=""/>
        <dsp:cNvSpPr/>
      </dsp:nvSpPr>
      <dsp:spPr>
        <a:xfrm>
          <a:off x="442" y="1611494"/>
          <a:ext cx="3927650" cy="315384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7965" tIns="387965" rIns="387965" bIns="387965" numCol="1" spcCol="1270" anchor="t" anchorCtr="0">
          <a:noAutofit/>
        </a:bodyPr>
        <a:lstStyle/>
        <a:p>
          <a:pPr marL="0" lvl="0" indent="0" algn="l" defTabSz="1244600">
            <a:lnSpc>
              <a:spcPct val="90000"/>
            </a:lnSpc>
            <a:spcBef>
              <a:spcPct val="0"/>
            </a:spcBef>
            <a:spcAft>
              <a:spcPct val="35000"/>
            </a:spcAft>
            <a:buNone/>
          </a:pPr>
          <a:r>
            <a:rPr lang="en-US" sz="2800" kern="1200" dirty="0"/>
            <a:t>That many mental health inpatient services across the country are delivering good care and outcomes. </a:t>
          </a:r>
        </a:p>
      </dsp:txBody>
      <dsp:txXfrm>
        <a:off x="442" y="1611494"/>
        <a:ext cx="3927650" cy="3153849"/>
      </dsp:txXfrm>
    </dsp:sp>
    <dsp:sp modelId="{DA0590F0-C209-4BDD-B050-DE0F90CB78DE}">
      <dsp:nvSpPr>
        <dsp:cNvPr id="0" name=""/>
        <dsp:cNvSpPr/>
      </dsp:nvSpPr>
      <dsp:spPr>
        <a:xfrm>
          <a:off x="4018144" y="397649"/>
          <a:ext cx="3927650" cy="1178295"/>
        </a:xfrm>
        <a:prstGeom prst="rect">
          <a:avLst/>
        </a:prstGeom>
        <a:solidFill>
          <a:schemeClr val="accent2">
            <a:hueOff val="-838123"/>
            <a:satOff val="-9658"/>
            <a:lumOff val="2159"/>
            <a:alphaOff val="0"/>
          </a:schemeClr>
        </a:solidFill>
        <a:ln w="12700" cap="flat" cmpd="sng" algn="ctr">
          <a:solidFill>
            <a:schemeClr val="accent2">
              <a:hueOff val="-838123"/>
              <a:satOff val="-9658"/>
              <a:lumOff val="21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0372" tIns="310372" rIns="310372" bIns="310372" numCol="1" spcCol="1270" anchor="ctr" anchorCtr="0">
          <a:noAutofit/>
        </a:bodyPr>
        <a:lstStyle/>
        <a:p>
          <a:pPr marL="0" lvl="0" indent="0" algn="ctr" defTabSz="1733550">
            <a:lnSpc>
              <a:spcPct val="90000"/>
            </a:lnSpc>
            <a:spcBef>
              <a:spcPct val="0"/>
            </a:spcBef>
            <a:spcAft>
              <a:spcPct val="35000"/>
            </a:spcAft>
            <a:buNone/>
          </a:pPr>
          <a:r>
            <a:rPr lang="en-US" sz="3900" kern="1200" dirty="0"/>
            <a:t>Gather</a:t>
          </a:r>
        </a:p>
      </dsp:txBody>
      <dsp:txXfrm>
        <a:off x="4018144" y="397649"/>
        <a:ext cx="3927650" cy="1178295"/>
      </dsp:txXfrm>
    </dsp:sp>
    <dsp:sp modelId="{90E5BDBE-891F-476B-9468-D6D096DF98CD}">
      <dsp:nvSpPr>
        <dsp:cNvPr id="0" name=""/>
        <dsp:cNvSpPr/>
      </dsp:nvSpPr>
      <dsp:spPr>
        <a:xfrm>
          <a:off x="4036093" y="1611494"/>
          <a:ext cx="3927650" cy="3153849"/>
        </a:xfrm>
        <a:prstGeom prst="rect">
          <a:avLst/>
        </a:prstGeom>
        <a:solidFill>
          <a:schemeClr val="accent2">
            <a:tint val="40000"/>
            <a:alpha val="90000"/>
            <a:hueOff val="-1452578"/>
            <a:satOff val="-133"/>
            <a:lumOff val="39"/>
            <a:alphaOff val="0"/>
          </a:schemeClr>
        </a:solidFill>
        <a:ln w="12700" cap="flat" cmpd="sng" algn="ctr">
          <a:solidFill>
            <a:schemeClr val="accent2">
              <a:tint val="40000"/>
              <a:alpha val="90000"/>
              <a:hueOff val="-1452578"/>
              <a:satOff val="-133"/>
              <a:lumOff val="3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7965" tIns="387965" rIns="387965" bIns="387965" numCol="1" spcCol="1270" anchor="t" anchorCtr="0">
          <a:noAutofit/>
        </a:bodyPr>
        <a:lstStyle/>
        <a:p>
          <a:pPr marL="0" lvl="0" indent="0" algn="l" defTabSz="1244600">
            <a:lnSpc>
              <a:spcPct val="90000"/>
            </a:lnSpc>
            <a:spcBef>
              <a:spcPct val="0"/>
            </a:spcBef>
            <a:spcAft>
              <a:spcPct val="35000"/>
            </a:spcAft>
            <a:buNone/>
          </a:pPr>
          <a:r>
            <a:rPr lang="en-US" sz="2800" kern="1200" dirty="0"/>
            <a:t>The knowledge and expertise across the country &amp; showing what is possible and achievable.</a:t>
          </a:r>
        </a:p>
      </dsp:txBody>
      <dsp:txXfrm>
        <a:off x="4036093" y="1611494"/>
        <a:ext cx="3927650" cy="31538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634E3D-552F-45B8-85FD-38A33D52FC2C}">
      <dsp:nvSpPr>
        <dsp:cNvPr id="0" name=""/>
        <dsp:cNvSpPr/>
      </dsp:nvSpPr>
      <dsp:spPr>
        <a:xfrm>
          <a:off x="0" y="0"/>
          <a:ext cx="778975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CED2F7-FA03-472D-96CD-80F3011C68A5}">
      <dsp:nvSpPr>
        <dsp:cNvPr id="0" name=""/>
        <dsp:cNvSpPr/>
      </dsp:nvSpPr>
      <dsp:spPr>
        <a:xfrm>
          <a:off x="0" y="0"/>
          <a:ext cx="7789753" cy="1338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GB" sz="3700" kern="1200" dirty="0">
              <a:solidFill>
                <a:srgbClr val="0070C0"/>
              </a:solidFill>
            </a:rPr>
            <a:t>The NHS provides a comprehensive service, available to all.</a:t>
          </a:r>
          <a:endParaRPr lang="en-US" sz="3700" kern="1200" dirty="0">
            <a:solidFill>
              <a:srgbClr val="0070C0"/>
            </a:solidFill>
          </a:endParaRPr>
        </a:p>
      </dsp:txBody>
      <dsp:txXfrm>
        <a:off x="0" y="0"/>
        <a:ext cx="7789753" cy="1338827"/>
      </dsp:txXfrm>
    </dsp:sp>
    <dsp:sp modelId="{7FE10C1D-4153-42E4-B190-6A29EF979B25}">
      <dsp:nvSpPr>
        <dsp:cNvPr id="0" name=""/>
        <dsp:cNvSpPr/>
      </dsp:nvSpPr>
      <dsp:spPr>
        <a:xfrm>
          <a:off x="0" y="1338827"/>
          <a:ext cx="778975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EAF8FA-DF57-4C19-B23F-17BA1DDC593B}">
      <dsp:nvSpPr>
        <dsp:cNvPr id="0" name=""/>
        <dsp:cNvSpPr/>
      </dsp:nvSpPr>
      <dsp:spPr>
        <a:xfrm>
          <a:off x="0" y="1338827"/>
          <a:ext cx="7789753" cy="1338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latin typeface="Arial" panose="020B0604020202020204" pitchFamily="34" charset="0"/>
              <a:cs typeface="Arial" panose="020B0604020202020204" pitchFamily="34" charset="0"/>
            </a:rPr>
            <a:t>It is available to all irrespective of gender, race, disability, age, sexual orientation, religion, belief, gender reassignment, pregnancy and maternity or marital or civil partnership status. </a:t>
          </a:r>
          <a:endParaRPr lang="en-US" sz="2400" kern="1200" dirty="0">
            <a:latin typeface="Arial" panose="020B0604020202020204" pitchFamily="34" charset="0"/>
            <a:cs typeface="Arial" panose="020B0604020202020204" pitchFamily="34" charset="0"/>
          </a:endParaRPr>
        </a:p>
      </dsp:txBody>
      <dsp:txXfrm>
        <a:off x="0" y="1338827"/>
        <a:ext cx="7789753" cy="13388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3676D4-E1ED-47C7-8551-D7F39E346A60}">
      <dsp:nvSpPr>
        <dsp:cNvPr id="0" name=""/>
        <dsp:cNvSpPr/>
      </dsp:nvSpPr>
      <dsp:spPr>
        <a:xfrm>
          <a:off x="2496102" y="237358"/>
          <a:ext cx="4684701" cy="4684701"/>
        </a:xfrm>
        <a:prstGeom prst="pie">
          <a:avLst>
            <a:gd name="adj1" fmla="val 16200000"/>
            <a:gd name="adj2" fmla="val 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144000" rIns="27940" bIns="27940" numCol="1" spcCol="1270" anchor="t" anchorCtr="0">
          <a:noAutofit/>
        </a:bodyPr>
        <a:lstStyle/>
        <a:p>
          <a:pPr marL="0" lvl="0" indent="0" algn="ctr" defTabSz="977900">
            <a:lnSpc>
              <a:spcPct val="90000"/>
            </a:lnSpc>
            <a:spcBef>
              <a:spcPct val="0"/>
            </a:spcBef>
            <a:spcAft>
              <a:spcPct val="35000"/>
            </a:spcAft>
            <a:buNone/>
          </a:pPr>
          <a:r>
            <a:rPr lang="en-GB" sz="2200" kern="1200" dirty="0"/>
            <a:t>Consultation and  Specialist input </a:t>
          </a:r>
        </a:p>
      </dsp:txBody>
      <dsp:txXfrm>
        <a:off x="4891992" y="1104028"/>
        <a:ext cx="1728878" cy="1394256"/>
      </dsp:txXfrm>
    </dsp:sp>
    <dsp:sp modelId="{4E3EB3DB-2328-4B61-AF9E-F99E6EDF8166}">
      <dsp:nvSpPr>
        <dsp:cNvPr id="0" name=""/>
        <dsp:cNvSpPr/>
      </dsp:nvSpPr>
      <dsp:spPr>
        <a:xfrm>
          <a:off x="2490373" y="848584"/>
          <a:ext cx="4684701" cy="4684701"/>
        </a:xfrm>
        <a:prstGeom prst="pie">
          <a:avLst>
            <a:gd name="adj1" fmla="val 0"/>
            <a:gd name="adj2" fmla="val 5400000"/>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dirty="0"/>
            <a:t>Intensive Support Service</a:t>
          </a:r>
        </a:p>
      </dsp:txBody>
      <dsp:txXfrm>
        <a:off x="4916379" y="3274590"/>
        <a:ext cx="1728878" cy="1394256"/>
      </dsp:txXfrm>
    </dsp:sp>
    <dsp:sp modelId="{9D48F111-4A61-4E31-924F-BB7477A45363}">
      <dsp:nvSpPr>
        <dsp:cNvPr id="0" name=""/>
        <dsp:cNvSpPr/>
      </dsp:nvSpPr>
      <dsp:spPr>
        <a:xfrm>
          <a:off x="1212574" y="812559"/>
          <a:ext cx="4684701" cy="4684701"/>
        </a:xfrm>
        <a:prstGeom prst="pie">
          <a:avLst>
            <a:gd name="adj1" fmla="val 5400000"/>
            <a:gd name="adj2" fmla="val 10800000"/>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a:t>Day Services</a:t>
          </a:r>
          <a:endParaRPr lang="en-GB" sz="2200" kern="1200" dirty="0"/>
        </a:p>
      </dsp:txBody>
      <dsp:txXfrm>
        <a:off x="1742391" y="3238565"/>
        <a:ext cx="1728878" cy="1394256"/>
      </dsp:txXfrm>
    </dsp:sp>
    <dsp:sp modelId="{A49F0B87-BE6A-4AD2-970C-B4F4643E5558}">
      <dsp:nvSpPr>
        <dsp:cNvPr id="0" name=""/>
        <dsp:cNvSpPr/>
      </dsp:nvSpPr>
      <dsp:spPr>
        <a:xfrm>
          <a:off x="1229954" y="242665"/>
          <a:ext cx="4684701" cy="4684701"/>
        </a:xfrm>
        <a:prstGeom prst="pie">
          <a:avLst>
            <a:gd name="adj1" fmla="val 10800000"/>
            <a:gd name="adj2" fmla="val 1620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dirty="0"/>
            <a:t>Local Mental Health Centre - Inpatients </a:t>
          </a:r>
        </a:p>
      </dsp:txBody>
      <dsp:txXfrm>
        <a:off x="1759771" y="1107104"/>
        <a:ext cx="1728878" cy="13942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6D0B0-6C94-8441-87D7-0D4D721D5B11}">
      <dsp:nvSpPr>
        <dsp:cNvPr id="0" name=""/>
        <dsp:cNvSpPr/>
      </dsp:nvSpPr>
      <dsp:spPr>
        <a:xfrm>
          <a:off x="3448" y="955649"/>
          <a:ext cx="2735955" cy="1641573"/>
        </a:xfrm>
        <a:prstGeom prst="rect">
          <a:avLst/>
        </a:prstGeom>
        <a:solidFill>
          <a:schemeClr val="bg2">
            <a:lumMod val="5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b="1" kern="1200" dirty="0">
              <a:latin typeface="Arial" panose="020B0604020202020204" pitchFamily="34" charset="0"/>
              <a:cs typeface="Arial" panose="020B0604020202020204" pitchFamily="34" charset="0"/>
            </a:rPr>
            <a:t>To support local system with the mobilisation of service change that will enable the provision of high-quality services</a:t>
          </a:r>
        </a:p>
      </dsp:txBody>
      <dsp:txXfrm>
        <a:off x="3448" y="955649"/>
        <a:ext cx="2735955" cy="1641573"/>
      </dsp:txXfrm>
    </dsp:sp>
    <dsp:sp modelId="{09791C8F-A97A-DF48-9DFD-AAE97D283E41}">
      <dsp:nvSpPr>
        <dsp:cNvPr id="0" name=""/>
        <dsp:cNvSpPr/>
      </dsp:nvSpPr>
      <dsp:spPr>
        <a:xfrm>
          <a:off x="3013000" y="955649"/>
          <a:ext cx="2735955" cy="1641573"/>
        </a:xfrm>
        <a:prstGeom prst="rect">
          <a:avLst/>
        </a:prstGeom>
        <a:solidFill>
          <a:schemeClr val="bg2">
            <a:lumMod val="5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b="1" kern="1200">
              <a:latin typeface="Arial" panose="020B0604020202020204" pitchFamily="34" charset="0"/>
              <a:cs typeface="Arial" panose="020B0604020202020204" pitchFamily="34" charset="0"/>
            </a:rPr>
            <a:t>Specialist expertise which follows the CYP throughout their journey offering continued and consistent support for CYP and their network</a:t>
          </a:r>
        </a:p>
      </dsp:txBody>
      <dsp:txXfrm>
        <a:off x="3013000" y="955649"/>
        <a:ext cx="2735955" cy="1641573"/>
      </dsp:txXfrm>
    </dsp:sp>
    <dsp:sp modelId="{5FCEE15B-F23C-CF4A-A042-9F04B205C612}">
      <dsp:nvSpPr>
        <dsp:cNvPr id="0" name=""/>
        <dsp:cNvSpPr/>
      </dsp:nvSpPr>
      <dsp:spPr>
        <a:xfrm>
          <a:off x="6022551" y="955649"/>
          <a:ext cx="2735955" cy="1641573"/>
        </a:xfrm>
        <a:prstGeom prst="rect">
          <a:avLst/>
        </a:prstGeom>
        <a:solidFill>
          <a:schemeClr val="bg2">
            <a:lumMod val="5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b="1" kern="1200">
              <a:latin typeface="Arial" panose="020B0604020202020204" pitchFamily="34" charset="0"/>
              <a:cs typeface="Arial" panose="020B0604020202020204" pitchFamily="34" charset="0"/>
            </a:rPr>
            <a:t>Specialist home treatment function to provide a more  responsive and targeted support to enhance community provision</a:t>
          </a:r>
        </a:p>
      </dsp:txBody>
      <dsp:txXfrm>
        <a:off x="6022551" y="955649"/>
        <a:ext cx="2735955" cy="1641573"/>
      </dsp:txXfrm>
    </dsp:sp>
    <dsp:sp modelId="{BCA43FEF-2102-204A-92C9-0933B9E3EF42}">
      <dsp:nvSpPr>
        <dsp:cNvPr id="0" name=""/>
        <dsp:cNvSpPr/>
      </dsp:nvSpPr>
      <dsp:spPr>
        <a:xfrm>
          <a:off x="9032103" y="955649"/>
          <a:ext cx="2735955" cy="1641573"/>
        </a:xfrm>
        <a:prstGeom prst="rect">
          <a:avLst/>
        </a:prstGeom>
        <a:solidFill>
          <a:schemeClr val="bg2">
            <a:lumMod val="5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b="1" kern="1200" dirty="0">
              <a:latin typeface="Arial" panose="020B0604020202020204" pitchFamily="34" charset="0"/>
              <a:cs typeface="Arial" panose="020B0604020202020204" pitchFamily="34" charset="0"/>
            </a:rPr>
            <a:t>Meet the needs of children and young people who have a mental health need AND who have a learning disability and / or are autistic, through ensuring that the therapeutic interventions are adapted to support the mental health needs of the young person in the context of being autistic or having a learning disability</a:t>
          </a:r>
          <a:r>
            <a:rPr lang="en-GB" sz="1100" b="1" kern="1200" dirty="0"/>
            <a:t>. </a:t>
          </a:r>
          <a:endParaRPr lang="en-US" sz="1100" b="1" kern="1200" dirty="0"/>
        </a:p>
      </dsp:txBody>
      <dsp:txXfrm>
        <a:off x="9032103" y="955649"/>
        <a:ext cx="2735955" cy="1641573"/>
      </dsp:txXfrm>
    </dsp:sp>
    <dsp:sp modelId="{3BA633E9-DF0F-7E4C-9246-6A76521BFD17}">
      <dsp:nvSpPr>
        <dsp:cNvPr id="0" name=""/>
        <dsp:cNvSpPr/>
      </dsp:nvSpPr>
      <dsp:spPr>
        <a:xfrm>
          <a:off x="3448" y="2870818"/>
          <a:ext cx="2735955" cy="1641573"/>
        </a:xfrm>
        <a:prstGeom prst="rect">
          <a:avLst/>
        </a:prstGeom>
        <a:solidFill>
          <a:schemeClr val="bg2">
            <a:lumMod val="5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b="1" kern="1200" dirty="0">
              <a:latin typeface="Arial" panose="020B0604020202020204" pitchFamily="34" charset="0"/>
              <a:cs typeface="Arial" panose="020B0604020202020204" pitchFamily="34" charset="0"/>
            </a:rPr>
            <a:t>The inpatient and specialist home treatment elements of the service should function as one team</a:t>
          </a:r>
          <a:endParaRPr lang="en-US" sz="1100" b="1" kern="1200" dirty="0">
            <a:latin typeface="Arial" panose="020B0604020202020204" pitchFamily="34" charset="0"/>
            <a:cs typeface="Arial" panose="020B0604020202020204" pitchFamily="34" charset="0"/>
          </a:endParaRPr>
        </a:p>
      </dsp:txBody>
      <dsp:txXfrm>
        <a:off x="3448" y="2870818"/>
        <a:ext cx="2735955" cy="1641573"/>
      </dsp:txXfrm>
    </dsp:sp>
    <dsp:sp modelId="{E48CEFD4-A4CF-6B41-92B2-EC229FDFE8A0}">
      <dsp:nvSpPr>
        <dsp:cNvPr id="0" name=""/>
        <dsp:cNvSpPr/>
      </dsp:nvSpPr>
      <dsp:spPr>
        <a:xfrm>
          <a:off x="3013000" y="2870818"/>
          <a:ext cx="2735955" cy="1641573"/>
        </a:xfrm>
        <a:prstGeom prst="rect">
          <a:avLst/>
        </a:prstGeom>
        <a:solidFill>
          <a:schemeClr val="bg2">
            <a:lumMod val="5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b="1" kern="1200" dirty="0">
              <a:latin typeface="Arial" panose="020B0604020202020204" pitchFamily="34" charset="0"/>
              <a:cs typeface="Arial" panose="020B0604020202020204" pitchFamily="34" charset="0"/>
            </a:rPr>
            <a:t>There needs to be strong focus on maintaining therapeutic relationships with someone the children and young people have already formed a trusted relationship with. </a:t>
          </a:r>
        </a:p>
      </dsp:txBody>
      <dsp:txXfrm>
        <a:off x="3013000" y="2870818"/>
        <a:ext cx="2735955" cy="1641573"/>
      </dsp:txXfrm>
    </dsp:sp>
    <dsp:sp modelId="{5A09D7B4-2863-D040-8DF5-8CEEB7734817}">
      <dsp:nvSpPr>
        <dsp:cNvPr id="0" name=""/>
        <dsp:cNvSpPr/>
      </dsp:nvSpPr>
      <dsp:spPr>
        <a:xfrm>
          <a:off x="6022551" y="2870818"/>
          <a:ext cx="2735955" cy="1641573"/>
        </a:xfrm>
        <a:prstGeom prst="rect">
          <a:avLst/>
        </a:prstGeom>
        <a:solidFill>
          <a:schemeClr val="bg2">
            <a:lumMod val="5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b="1" kern="1200" dirty="0">
              <a:latin typeface="Arial" panose="020B0604020202020204" pitchFamily="34" charset="0"/>
              <a:cs typeface="Arial" panose="020B0604020202020204" pitchFamily="34" charset="0"/>
            </a:rPr>
            <a:t>Move away from specialist expertise being located in separate inpatient services which requires frequent Out of Area care, to the specialist expertise following the child. This will enable Local inpatient centres to be aligned to the local care pathway and keep Children and Young People connected to their home and community</a:t>
          </a:r>
        </a:p>
      </dsp:txBody>
      <dsp:txXfrm>
        <a:off x="6022551" y="2870818"/>
        <a:ext cx="2735955" cy="1641573"/>
      </dsp:txXfrm>
    </dsp:sp>
    <dsp:sp modelId="{7258A0F4-F07B-D142-98C2-431BE63A37F2}">
      <dsp:nvSpPr>
        <dsp:cNvPr id="0" name=""/>
        <dsp:cNvSpPr/>
      </dsp:nvSpPr>
      <dsp:spPr>
        <a:xfrm>
          <a:off x="9032103" y="2870818"/>
          <a:ext cx="2735955" cy="1641573"/>
        </a:xfrm>
        <a:prstGeom prst="rect">
          <a:avLst/>
        </a:prstGeom>
        <a:solidFill>
          <a:schemeClr val="bg2">
            <a:lumMod val="5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Arial" panose="020B0604020202020204" pitchFamily="34" charset="0"/>
              <a:cs typeface="Arial" panose="020B0604020202020204" pitchFamily="34" charset="0"/>
            </a:rPr>
            <a:t>Need to ensure that transformed services meet the needs of every CYP who needs to use specialist services including CYP from racialized communities and those CYP with a learning disability or / and are autistic</a:t>
          </a:r>
        </a:p>
      </dsp:txBody>
      <dsp:txXfrm>
        <a:off x="9032103" y="2870818"/>
        <a:ext cx="2735955" cy="16415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04284-1F7C-4D58-BC79-8C2DEE7E9FAF}">
      <dsp:nvSpPr>
        <dsp:cNvPr id="0" name=""/>
        <dsp:cNvSpPr/>
      </dsp:nvSpPr>
      <dsp:spPr>
        <a:xfrm>
          <a:off x="0" y="2476501"/>
          <a:ext cx="10939605" cy="428624"/>
        </a:xfrm>
        <a:prstGeom prst="homePlate">
          <a:avLst/>
        </a:prstGeom>
        <a:gradFill rotWithShape="0">
          <a:gsLst>
            <a:gs pos="0">
              <a:schemeClr val="bg1">
                <a:lumMod val="95000"/>
              </a:schemeClr>
            </a:gs>
            <a:gs pos="100000">
              <a:schemeClr val="bg1">
                <a:lumMod val="85000"/>
              </a:schemeClr>
            </a:gs>
          </a:gsLst>
          <a:lin ang="1200000" scaled="0"/>
        </a:gradFill>
        <a:ln w="12700" cap="flat" cmpd="sng" algn="ctr">
          <a:noFill/>
          <a:prstDash val="solid"/>
          <a:miter lim="800000"/>
          <a:tailEnd type="arrow" w="sm" len="sm"/>
        </a:ln>
        <a:effectLst/>
      </dsp:spPr>
      <dsp:style>
        <a:lnRef idx="2">
          <a:scrgbClr r="0" g="0" b="0"/>
        </a:lnRef>
        <a:fillRef idx="1">
          <a:scrgbClr r="0" g="0" b="0"/>
        </a:fillRef>
        <a:effectRef idx="0">
          <a:scrgbClr r="0" g="0" b="0"/>
        </a:effectRef>
        <a:fontRef idx="minor"/>
      </dsp:style>
    </dsp:sp>
    <dsp:sp modelId="{19EF924A-339B-436A-9151-9C7B0B0377B9}">
      <dsp:nvSpPr>
        <dsp:cNvPr id="0" name=""/>
        <dsp:cNvSpPr/>
      </dsp:nvSpPr>
      <dsp:spPr>
        <a:xfrm rot="8100000">
          <a:off x="88462" y="621836"/>
          <a:ext cx="392341" cy="392341"/>
        </a:xfrm>
        <a:prstGeom prst="teardrop">
          <a:avLst>
            <a:gd name="adj" fmla="val 115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6B4BA4-33F0-43CE-A60E-B95E195AD5A9}">
      <dsp:nvSpPr>
        <dsp:cNvPr id="0" name=""/>
        <dsp:cNvSpPr/>
      </dsp:nvSpPr>
      <dsp:spPr>
        <a:xfrm>
          <a:off x="132047" y="665422"/>
          <a:ext cx="305170" cy="305170"/>
        </a:xfrm>
        <a:prstGeom prst="donut">
          <a:avLst/>
        </a:prstGeom>
        <a:solidFill>
          <a:schemeClr val="bg1"/>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782CF5D-A585-4990-846A-5EDBD19A9BDB}">
      <dsp:nvSpPr>
        <dsp:cNvPr id="0" name=""/>
        <dsp:cNvSpPr/>
      </dsp:nvSpPr>
      <dsp:spPr>
        <a:xfrm>
          <a:off x="562060" y="1097851"/>
          <a:ext cx="2576929" cy="1592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rtlCol="0" anchor="t" anchorCtr="0">
          <a:noAutofit/>
        </a:bodyPr>
        <a:lstStyle/>
        <a:p>
          <a:pPr marL="0" lvl="0" indent="0" algn="l" defTabSz="666750">
            <a:lnSpc>
              <a:spcPct val="90000"/>
            </a:lnSpc>
            <a:spcBef>
              <a:spcPct val="0"/>
            </a:spcBef>
            <a:spcAft>
              <a:spcPct val="35000"/>
            </a:spcAft>
            <a:buNone/>
          </a:pPr>
          <a:r>
            <a:rPr lang="en-GB" sz="1500" kern="1200" noProof="0" dirty="0">
              <a:latin typeface="Arial" panose="020B0604020202020204" pitchFamily="34" charset="0"/>
              <a:cs typeface="Arial" panose="020B0604020202020204" pitchFamily="34" charset="0"/>
            </a:rPr>
            <a:t>Service specification out for Stakeholder testing (4 weeks)</a:t>
          </a:r>
          <a:endParaRPr lang="en-GB" sz="1500" kern="1200" noProof="0" dirty="0">
            <a:solidFill>
              <a:schemeClr val="tx1">
                <a:lumMod val="65000"/>
                <a:lumOff val="35000"/>
              </a:schemeClr>
            </a:solidFill>
          </a:endParaRPr>
        </a:p>
      </dsp:txBody>
      <dsp:txXfrm>
        <a:off x="562060" y="1097851"/>
        <a:ext cx="2576929" cy="1592961"/>
      </dsp:txXfrm>
    </dsp:sp>
    <dsp:sp modelId="{85C50C56-6DC8-4C47-8DBC-4FD6B1554AA4}">
      <dsp:nvSpPr>
        <dsp:cNvPr id="0" name=""/>
        <dsp:cNvSpPr/>
      </dsp:nvSpPr>
      <dsp:spPr>
        <a:xfrm>
          <a:off x="562060" y="538162"/>
          <a:ext cx="2576929" cy="559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rtlCol="0" anchor="ctr" anchorCtr="0">
          <a:noAutofit/>
        </a:bodyPr>
        <a:lstStyle/>
        <a:p>
          <a:pPr marL="0" lvl="0" indent="0" algn="l" defTabSz="711200">
            <a:lnSpc>
              <a:spcPct val="90000"/>
            </a:lnSpc>
            <a:spcBef>
              <a:spcPct val="0"/>
            </a:spcBef>
            <a:spcAft>
              <a:spcPct val="35000"/>
            </a:spcAft>
            <a:buNone/>
            <a:defRPr b="1"/>
          </a:pPr>
          <a:r>
            <a:rPr lang="en-GB" sz="1600" b="1" kern="1200" noProof="0" dirty="0">
              <a:solidFill>
                <a:schemeClr val="tx1">
                  <a:lumMod val="65000"/>
                  <a:lumOff val="35000"/>
                </a:schemeClr>
              </a:solidFill>
            </a:rPr>
            <a:t>June 24</a:t>
          </a:r>
          <a:endParaRPr lang="en-GB" sz="1100" kern="1200" noProof="0" dirty="0">
            <a:solidFill>
              <a:schemeClr val="tx1">
                <a:lumMod val="65000"/>
                <a:lumOff val="35000"/>
              </a:schemeClr>
            </a:solidFill>
          </a:endParaRPr>
        </a:p>
      </dsp:txBody>
      <dsp:txXfrm>
        <a:off x="562060" y="538162"/>
        <a:ext cx="2576929" cy="559689"/>
      </dsp:txXfrm>
    </dsp:sp>
    <dsp:sp modelId="{4F322B1B-F357-4BCD-BF34-8A0D705A1CE7}">
      <dsp:nvSpPr>
        <dsp:cNvPr id="0" name=""/>
        <dsp:cNvSpPr/>
      </dsp:nvSpPr>
      <dsp:spPr>
        <a:xfrm>
          <a:off x="284633" y="1097851"/>
          <a:ext cx="0" cy="1592961"/>
        </a:xfrm>
        <a:prstGeom prst="line">
          <a:avLst/>
        </a:prstGeom>
        <a:noFill/>
        <a:ln w="3175" cap="flat" cmpd="sng" algn="ctr">
          <a:solidFill>
            <a:schemeClr val="bg1">
              <a:lumMod val="85000"/>
            </a:schemeClr>
          </a:solidFill>
          <a:prstDash val="solid"/>
          <a:miter lim="800000"/>
        </a:ln>
        <a:effectLst/>
      </dsp:spPr>
      <dsp:style>
        <a:lnRef idx="1">
          <a:scrgbClr r="0" g="0" b="0"/>
        </a:lnRef>
        <a:fillRef idx="0">
          <a:scrgbClr r="0" g="0" b="0"/>
        </a:fillRef>
        <a:effectRef idx="0">
          <a:scrgbClr r="0" g="0" b="0"/>
        </a:effectRef>
        <a:fontRef idx="minor"/>
      </dsp:style>
    </dsp:sp>
    <dsp:sp modelId="{9F727168-E825-43C1-AF50-41E115F59C0C}">
      <dsp:nvSpPr>
        <dsp:cNvPr id="0" name=""/>
        <dsp:cNvSpPr/>
      </dsp:nvSpPr>
      <dsp:spPr>
        <a:xfrm>
          <a:off x="237113" y="2640440"/>
          <a:ext cx="99873" cy="100744"/>
        </a:xfrm>
        <a:prstGeom prst="ellipse">
          <a:avLst/>
        </a:prstGeom>
        <a:solidFill>
          <a:schemeClr val="accent1"/>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4632EA-1574-417A-A3FA-D711159FBAD1}">
      <dsp:nvSpPr>
        <dsp:cNvPr id="0" name=""/>
        <dsp:cNvSpPr/>
      </dsp:nvSpPr>
      <dsp:spPr>
        <a:xfrm rot="18900000">
          <a:off x="1647144" y="4367448"/>
          <a:ext cx="392341" cy="392341"/>
        </a:xfrm>
        <a:prstGeom prst="teardrop">
          <a:avLst>
            <a:gd name="adj" fmla="val 115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2E0966-F86B-4BBD-BE80-8FAB861AF0E8}">
      <dsp:nvSpPr>
        <dsp:cNvPr id="0" name=""/>
        <dsp:cNvSpPr/>
      </dsp:nvSpPr>
      <dsp:spPr>
        <a:xfrm>
          <a:off x="1690729" y="4411033"/>
          <a:ext cx="305170" cy="305170"/>
        </a:xfrm>
        <a:prstGeom prst="donut">
          <a:avLst/>
        </a:prstGeom>
        <a:solidFill>
          <a:schemeClr val="lt1">
            <a:hueOff val="0"/>
            <a:satOff val="0"/>
            <a:lum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608C5A1-CE9E-4410-9F2F-F714CC6AB069}">
      <dsp:nvSpPr>
        <dsp:cNvPr id="0" name=""/>
        <dsp:cNvSpPr/>
      </dsp:nvSpPr>
      <dsp:spPr>
        <a:xfrm>
          <a:off x="2120742" y="2690813"/>
          <a:ext cx="2576929" cy="1592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rtlCol="0" anchor="b" anchorCtr="0">
          <a:noAutofit/>
        </a:bodyPr>
        <a:lstStyle/>
        <a:p>
          <a:pPr marL="0" lvl="0" indent="0" algn="l" defTabSz="666750">
            <a:lnSpc>
              <a:spcPct val="90000"/>
            </a:lnSpc>
            <a:spcBef>
              <a:spcPct val="0"/>
            </a:spcBef>
            <a:spcAft>
              <a:spcPct val="35000"/>
            </a:spcAft>
            <a:buNone/>
          </a:pPr>
          <a:r>
            <a:rPr lang="en-GB" sz="1500" kern="1200" noProof="0" dirty="0">
              <a:solidFill>
                <a:prstClr val="black">
                  <a:hueOff val="0"/>
                  <a:satOff val="0"/>
                  <a:lumOff val="0"/>
                  <a:alphaOff val="0"/>
                </a:prstClr>
              </a:solidFill>
              <a:latin typeface="Arial" panose="020B0604020202020204" pitchFamily="34" charset="0"/>
              <a:ea typeface="+mn-ea"/>
              <a:cs typeface="Arial" panose="020B0604020202020204" pitchFamily="34" charset="0"/>
            </a:rPr>
            <a:t>Service specification out for public consultation (90 days)</a:t>
          </a:r>
        </a:p>
      </dsp:txBody>
      <dsp:txXfrm>
        <a:off x="2120742" y="2690813"/>
        <a:ext cx="2576929" cy="1592961"/>
      </dsp:txXfrm>
    </dsp:sp>
    <dsp:sp modelId="{C1E34084-406C-48D5-88FE-7226282DBC49}">
      <dsp:nvSpPr>
        <dsp:cNvPr id="0" name=""/>
        <dsp:cNvSpPr/>
      </dsp:nvSpPr>
      <dsp:spPr>
        <a:xfrm>
          <a:off x="2120742" y="4283774"/>
          <a:ext cx="2576929" cy="559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rtlCol="0" anchor="ctr" anchorCtr="0">
          <a:noAutofit/>
        </a:bodyPr>
        <a:lstStyle/>
        <a:p>
          <a:pPr marL="0" lvl="0" indent="0" algn="l" defTabSz="711200">
            <a:lnSpc>
              <a:spcPct val="90000"/>
            </a:lnSpc>
            <a:spcBef>
              <a:spcPct val="0"/>
            </a:spcBef>
            <a:spcAft>
              <a:spcPct val="35000"/>
            </a:spcAft>
            <a:buNone/>
            <a:defRPr b="1"/>
          </a:pPr>
          <a:r>
            <a:rPr lang="en-GB" sz="1600" b="1" kern="1200" noProof="0" dirty="0">
              <a:solidFill>
                <a:schemeClr val="tx1">
                  <a:lumMod val="65000"/>
                  <a:lumOff val="35000"/>
                </a:schemeClr>
              </a:solidFill>
            </a:rPr>
            <a:t>September 24</a:t>
          </a:r>
          <a:endParaRPr lang="en-GB" sz="1100" kern="1200" noProof="0" dirty="0">
            <a:solidFill>
              <a:schemeClr val="tx1">
                <a:lumMod val="65000"/>
                <a:lumOff val="35000"/>
              </a:schemeClr>
            </a:solidFill>
          </a:endParaRPr>
        </a:p>
      </dsp:txBody>
      <dsp:txXfrm>
        <a:off x="2120742" y="4283774"/>
        <a:ext cx="2576929" cy="559689"/>
      </dsp:txXfrm>
    </dsp:sp>
    <dsp:sp modelId="{33168228-1414-4AAF-B7E5-C08A80BBB2F1}">
      <dsp:nvSpPr>
        <dsp:cNvPr id="0" name=""/>
        <dsp:cNvSpPr/>
      </dsp:nvSpPr>
      <dsp:spPr>
        <a:xfrm>
          <a:off x="1843314" y="2690813"/>
          <a:ext cx="0" cy="1592961"/>
        </a:xfrm>
        <a:prstGeom prst="line">
          <a:avLst/>
        </a:prstGeom>
        <a:noFill/>
        <a:ln w="3175" cap="flat" cmpd="sng" algn="ctr">
          <a:solidFill>
            <a:prstClr val="white">
              <a:lumMod val="85000"/>
            </a:prstClr>
          </a:solidFill>
          <a:prstDash val="solid"/>
          <a:miter lim="800000"/>
        </a:ln>
        <a:effectLst/>
      </dsp:spPr>
      <dsp:style>
        <a:lnRef idx="1">
          <a:scrgbClr r="0" g="0" b="0"/>
        </a:lnRef>
        <a:fillRef idx="0">
          <a:scrgbClr r="0" g="0" b="0"/>
        </a:fillRef>
        <a:effectRef idx="0">
          <a:scrgbClr r="0" g="0" b="0"/>
        </a:effectRef>
        <a:fontRef idx="minor"/>
      </dsp:style>
    </dsp:sp>
    <dsp:sp modelId="{B57996C3-16BE-4CEB-B9E2-6FFC42938F41}">
      <dsp:nvSpPr>
        <dsp:cNvPr id="0" name=""/>
        <dsp:cNvSpPr/>
      </dsp:nvSpPr>
      <dsp:spPr>
        <a:xfrm>
          <a:off x="1795795" y="2640440"/>
          <a:ext cx="99873" cy="100744"/>
        </a:xfrm>
        <a:prstGeom prst="ellipse">
          <a:avLst/>
        </a:prstGeom>
        <a:solidFill>
          <a:schemeClr val="accent1">
            <a:hueOff val="0"/>
            <a:satOff val="0"/>
            <a:lumOff val="0"/>
            <a:alphaOff val="0"/>
          </a:schemeClr>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21A65DE-8E6D-4187-81D5-92847C850EB5}">
      <dsp:nvSpPr>
        <dsp:cNvPr id="0" name=""/>
        <dsp:cNvSpPr/>
      </dsp:nvSpPr>
      <dsp:spPr>
        <a:xfrm rot="8100000">
          <a:off x="3205826" y="621836"/>
          <a:ext cx="392341" cy="392341"/>
        </a:xfrm>
        <a:prstGeom prst="teardrop">
          <a:avLst>
            <a:gd name="adj" fmla="val 115000"/>
          </a:avLst>
        </a:prstGeom>
        <a:solidFill>
          <a:schemeClr val="accent3"/>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32A63F-7D78-4C32-87B3-A266226A6FF5}">
      <dsp:nvSpPr>
        <dsp:cNvPr id="0" name=""/>
        <dsp:cNvSpPr/>
      </dsp:nvSpPr>
      <dsp:spPr>
        <a:xfrm>
          <a:off x="3249411" y="665422"/>
          <a:ext cx="305170" cy="30517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C7A24AA-7692-4666-AFB6-2C814E4EF2EF}">
      <dsp:nvSpPr>
        <dsp:cNvPr id="0" name=""/>
        <dsp:cNvSpPr/>
      </dsp:nvSpPr>
      <dsp:spPr>
        <a:xfrm>
          <a:off x="3679424" y="1097851"/>
          <a:ext cx="2576929" cy="1592961"/>
        </a:xfrm>
        <a:prstGeom prst="rect">
          <a:avLst/>
        </a:prstGeom>
        <a:noFill/>
        <a:ln>
          <a:noFill/>
        </a:ln>
        <a:effectLst/>
      </dsp:spPr>
      <dsp:style>
        <a:lnRef idx="0">
          <a:scrgbClr r="0" g="0" b="0"/>
        </a:lnRef>
        <a:fillRef idx="0">
          <a:scrgbClr r="0" g="0" b="0"/>
        </a:fillRef>
        <a:effectRef idx="0">
          <a:scrgbClr r="0" g="0" b="0"/>
        </a:effectRef>
        <a:fontRef idx="minor"/>
      </dsp:style>
    </dsp:sp>
    <dsp:sp modelId="{A4699B93-2C04-4B2A-8D24-BCA149FB513B}">
      <dsp:nvSpPr>
        <dsp:cNvPr id="0" name=""/>
        <dsp:cNvSpPr/>
      </dsp:nvSpPr>
      <dsp:spPr>
        <a:xfrm>
          <a:off x="3679424" y="538162"/>
          <a:ext cx="2576929" cy="559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rtlCol="0" anchor="ctr" anchorCtr="0">
          <a:noAutofit/>
        </a:bodyPr>
        <a:lstStyle/>
        <a:p>
          <a:pPr marL="0" lvl="0" indent="0" algn="l" defTabSz="711200">
            <a:lnSpc>
              <a:spcPct val="90000"/>
            </a:lnSpc>
            <a:spcBef>
              <a:spcPct val="0"/>
            </a:spcBef>
            <a:spcAft>
              <a:spcPct val="35000"/>
            </a:spcAft>
            <a:buNone/>
            <a:defRPr b="1"/>
          </a:pPr>
          <a:r>
            <a:rPr lang="en-GB" sz="1600" b="1" kern="1200" noProof="0" dirty="0">
              <a:solidFill>
                <a:prstClr val="black">
                  <a:lumMod val="65000"/>
                  <a:lumOff val="35000"/>
                </a:prstClr>
              </a:solidFill>
              <a:latin typeface="Georgia" panose="02040502050405020303"/>
              <a:ea typeface="+mn-ea"/>
              <a:cs typeface="+mn-cs"/>
            </a:rPr>
            <a:t>Dec 24/Feb 25 </a:t>
          </a:r>
        </a:p>
      </dsp:txBody>
      <dsp:txXfrm>
        <a:off x="3679424" y="538162"/>
        <a:ext cx="2576929" cy="559689"/>
      </dsp:txXfrm>
    </dsp:sp>
    <dsp:sp modelId="{BAFAECBE-5ABE-427C-84FA-DED304F853CE}">
      <dsp:nvSpPr>
        <dsp:cNvPr id="0" name=""/>
        <dsp:cNvSpPr/>
      </dsp:nvSpPr>
      <dsp:spPr>
        <a:xfrm>
          <a:off x="3401996" y="1097851"/>
          <a:ext cx="0" cy="1592961"/>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37B11F3-3FA1-4C6B-B75E-28007D6E853F}">
      <dsp:nvSpPr>
        <dsp:cNvPr id="0" name=""/>
        <dsp:cNvSpPr/>
      </dsp:nvSpPr>
      <dsp:spPr>
        <a:xfrm>
          <a:off x="3354477" y="2640440"/>
          <a:ext cx="99873" cy="100744"/>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C09B8D-1C75-4604-9F35-AEC078447C45}">
      <dsp:nvSpPr>
        <dsp:cNvPr id="0" name=""/>
        <dsp:cNvSpPr/>
      </dsp:nvSpPr>
      <dsp:spPr>
        <a:xfrm rot="18900000">
          <a:off x="4764507" y="4367448"/>
          <a:ext cx="392341" cy="392341"/>
        </a:xfrm>
        <a:prstGeom prst="ellipse">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E91A1F-E910-48AB-A4C9-128002268483}">
      <dsp:nvSpPr>
        <dsp:cNvPr id="0" name=""/>
        <dsp:cNvSpPr/>
      </dsp:nvSpPr>
      <dsp:spPr>
        <a:xfrm>
          <a:off x="4808093" y="4411033"/>
          <a:ext cx="305170" cy="305170"/>
        </a:xfrm>
        <a:prstGeom prst="star12">
          <a:avLst/>
        </a:prstGeom>
        <a:solidFill>
          <a:schemeClr val="lt1">
            <a:hueOff val="0"/>
            <a:satOff val="0"/>
            <a:lum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C8603F2-85FC-4134-978C-4054E468209C}">
      <dsp:nvSpPr>
        <dsp:cNvPr id="0" name=""/>
        <dsp:cNvSpPr/>
      </dsp:nvSpPr>
      <dsp:spPr>
        <a:xfrm>
          <a:off x="5238106" y="2690813"/>
          <a:ext cx="2576929" cy="1592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rtlCol="0" anchor="t" anchorCtr="0">
          <a:noAutofit/>
        </a:bodyPr>
        <a:lstStyle/>
        <a:p>
          <a:pPr marL="0" lvl="0" indent="0" algn="l" defTabSz="666750">
            <a:lnSpc>
              <a:spcPct val="90000"/>
            </a:lnSpc>
            <a:spcBef>
              <a:spcPct val="0"/>
            </a:spcBef>
            <a:spcAft>
              <a:spcPct val="35000"/>
            </a:spcAft>
            <a:buNone/>
          </a:pPr>
          <a:endParaRPr lang="en-GB" sz="1500" kern="1200" noProof="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a:p>
          <a:pPr marL="0" lvl="0" indent="0" algn="l" defTabSz="666750">
            <a:lnSpc>
              <a:spcPct val="90000"/>
            </a:lnSpc>
            <a:spcBef>
              <a:spcPct val="0"/>
            </a:spcBef>
            <a:spcAft>
              <a:spcPct val="35000"/>
            </a:spcAft>
            <a:buNone/>
          </a:pPr>
          <a:endParaRPr lang="en-GB" sz="1500" kern="1200" noProof="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a:p>
          <a:pPr marL="0" lvl="0" indent="0" algn="l" defTabSz="666750">
            <a:lnSpc>
              <a:spcPct val="90000"/>
            </a:lnSpc>
            <a:spcBef>
              <a:spcPct val="0"/>
            </a:spcBef>
            <a:spcAft>
              <a:spcPct val="35000"/>
            </a:spcAft>
            <a:buNone/>
          </a:pPr>
          <a:endParaRPr lang="en-GB" sz="1500" kern="1200" noProof="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a:p>
          <a:pPr marL="0" lvl="0" indent="0" algn="l" defTabSz="666750">
            <a:lnSpc>
              <a:spcPct val="90000"/>
            </a:lnSpc>
            <a:spcBef>
              <a:spcPct val="0"/>
            </a:spcBef>
            <a:spcAft>
              <a:spcPct val="35000"/>
            </a:spcAft>
            <a:buNone/>
          </a:pPr>
          <a:r>
            <a:rPr lang="en-GB" sz="1500" kern="1200" noProof="0" dirty="0">
              <a:solidFill>
                <a:prstClr val="black">
                  <a:hueOff val="0"/>
                  <a:satOff val="0"/>
                  <a:lumOff val="0"/>
                  <a:alphaOff val="0"/>
                </a:prstClr>
              </a:solidFill>
              <a:latin typeface="Arial" panose="020B0604020202020204" pitchFamily="34" charset="0"/>
              <a:ea typeface="+mn-ea"/>
              <a:cs typeface="Arial" panose="020B0604020202020204" pitchFamily="34" charset="0"/>
            </a:rPr>
            <a:t>CYP Intensive Mental Health Service guidance published on website</a:t>
          </a:r>
        </a:p>
      </dsp:txBody>
      <dsp:txXfrm>
        <a:off x="5238106" y="2690813"/>
        <a:ext cx="2576929" cy="1592961"/>
      </dsp:txXfrm>
    </dsp:sp>
    <dsp:sp modelId="{4EB3AA5C-1289-44C6-9F3E-859ABA28E18F}">
      <dsp:nvSpPr>
        <dsp:cNvPr id="0" name=""/>
        <dsp:cNvSpPr/>
      </dsp:nvSpPr>
      <dsp:spPr>
        <a:xfrm>
          <a:off x="5238106" y="4283774"/>
          <a:ext cx="2576929" cy="559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rtlCol="0" anchor="ctr" anchorCtr="0">
          <a:noAutofit/>
        </a:bodyPr>
        <a:lstStyle/>
        <a:p>
          <a:pPr marL="0" lvl="0" indent="0" algn="l" defTabSz="889000">
            <a:lnSpc>
              <a:spcPct val="90000"/>
            </a:lnSpc>
            <a:spcBef>
              <a:spcPct val="0"/>
            </a:spcBef>
            <a:spcAft>
              <a:spcPct val="35000"/>
            </a:spcAft>
            <a:buNone/>
            <a:defRPr b="1"/>
          </a:pPr>
          <a:r>
            <a:rPr lang="en-GB" sz="2000" b="1" i="0" kern="1200" noProof="0" dirty="0">
              <a:solidFill>
                <a:schemeClr val="tx1">
                  <a:lumMod val="65000"/>
                  <a:lumOff val="35000"/>
                </a:schemeClr>
              </a:solidFill>
            </a:rPr>
            <a:t>March 25</a:t>
          </a:r>
        </a:p>
      </dsp:txBody>
      <dsp:txXfrm>
        <a:off x="5238106" y="4283774"/>
        <a:ext cx="2576929" cy="559689"/>
      </dsp:txXfrm>
    </dsp:sp>
    <dsp:sp modelId="{0BB03C0E-97EC-4D66-9B09-35D689DAB28C}">
      <dsp:nvSpPr>
        <dsp:cNvPr id="0" name=""/>
        <dsp:cNvSpPr/>
      </dsp:nvSpPr>
      <dsp:spPr>
        <a:xfrm>
          <a:off x="4960678" y="2690813"/>
          <a:ext cx="0" cy="1592961"/>
        </a:xfrm>
        <a:prstGeom prst="line">
          <a:avLst/>
        </a:prstGeom>
        <a:noFill/>
        <a:ln w="114300" cap="rnd" cmpd="sng" algn="ctr">
          <a:solidFill>
            <a:schemeClr val="bg1">
              <a:lumMod val="95000"/>
            </a:schemeClr>
          </a:solidFill>
          <a:prstDash val="sysDot"/>
          <a:round/>
        </a:ln>
        <a:effectLst/>
      </dsp:spPr>
      <dsp:style>
        <a:lnRef idx="1">
          <a:scrgbClr r="0" g="0" b="0"/>
        </a:lnRef>
        <a:fillRef idx="0">
          <a:scrgbClr r="0" g="0" b="0"/>
        </a:fillRef>
        <a:effectRef idx="0">
          <a:scrgbClr r="0" g="0" b="0"/>
        </a:effectRef>
        <a:fontRef idx="minor"/>
      </dsp:style>
    </dsp:sp>
    <dsp:sp modelId="{56361E50-9FEC-48AD-A369-C1A8379B35EC}">
      <dsp:nvSpPr>
        <dsp:cNvPr id="0" name=""/>
        <dsp:cNvSpPr/>
      </dsp:nvSpPr>
      <dsp:spPr>
        <a:xfrm>
          <a:off x="4913158" y="2640440"/>
          <a:ext cx="99873" cy="100744"/>
        </a:xfrm>
        <a:prstGeom prst="ellipse">
          <a:avLst/>
        </a:prstGeom>
        <a:solidFill>
          <a:schemeClr val="accent3"/>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DBECBF-E3AA-450B-95D4-8349AA21B4F8}">
      <dsp:nvSpPr>
        <dsp:cNvPr id="0" name=""/>
        <dsp:cNvSpPr/>
      </dsp:nvSpPr>
      <dsp:spPr>
        <a:xfrm rot="8100000">
          <a:off x="6323189" y="621836"/>
          <a:ext cx="392341" cy="392341"/>
        </a:xfrm>
        <a:prstGeom prst="teardrop">
          <a:avLst>
            <a:gd name="adj" fmla="val 115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DDD44C-F5E4-49AD-B1D9-346B8B8AEE8F}">
      <dsp:nvSpPr>
        <dsp:cNvPr id="0" name=""/>
        <dsp:cNvSpPr/>
      </dsp:nvSpPr>
      <dsp:spPr>
        <a:xfrm>
          <a:off x="6366775" y="665422"/>
          <a:ext cx="305170" cy="305170"/>
        </a:xfrm>
        <a:prstGeom prst="donut">
          <a:avLst/>
        </a:prstGeom>
        <a:solidFill>
          <a:schemeClr val="lt1">
            <a:hueOff val="0"/>
            <a:satOff val="0"/>
            <a:lum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E564261-183D-47F9-8E7E-BCFC5023A815}">
      <dsp:nvSpPr>
        <dsp:cNvPr id="0" name=""/>
        <dsp:cNvSpPr/>
      </dsp:nvSpPr>
      <dsp:spPr>
        <a:xfrm>
          <a:off x="6796788" y="1097851"/>
          <a:ext cx="2576929" cy="1592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rtlCol="0" anchor="t" anchorCtr="0">
          <a:noAutofit/>
        </a:bodyPr>
        <a:lstStyle/>
        <a:p>
          <a:pPr marL="0" lvl="0" indent="0" algn="l" defTabSz="666750">
            <a:lnSpc>
              <a:spcPct val="90000"/>
            </a:lnSpc>
            <a:spcBef>
              <a:spcPct val="0"/>
            </a:spcBef>
            <a:spcAft>
              <a:spcPct val="35000"/>
            </a:spcAft>
            <a:buNone/>
          </a:pPr>
          <a:r>
            <a:rPr lang="en-GB" sz="1500" kern="1200" noProof="0" dirty="0">
              <a:solidFill>
                <a:prstClr val="black">
                  <a:hueOff val="0"/>
                  <a:satOff val="0"/>
                  <a:lumOff val="0"/>
                  <a:alphaOff val="0"/>
                </a:prstClr>
              </a:solidFill>
              <a:latin typeface="Arial" panose="020B0604020202020204" pitchFamily="34" charset="0"/>
              <a:ea typeface="+mn-ea"/>
              <a:cs typeface="Arial" panose="020B0604020202020204" pitchFamily="34" charset="0"/>
            </a:rPr>
            <a:t>Service specification </a:t>
          </a:r>
        </a:p>
        <a:p>
          <a:pPr marL="0" lvl="0" indent="0" algn="l" defTabSz="666750">
            <a:lnSpc>
              <a:spcPct val="90000"/>
            </a:lnSpc>
            <a:spcBef>
              <a:spcPct val="0"/>
            </a:spcBef>
            <a:spcAft>
              <a:spcPct val="35000"/>
            </a:spcAft>
            <a:buNone/>
          </a:pPr>
          <a:r>
            <a:rPr lang="en-GB" sz="1500" kern="1200" noProof="0" dirty="0">
              <a:solidFill>
                <a:prstClr val="black">
                  <a:hueOff val="0"/>
                  <a:satOff val="0"/>
                  <a:lumOff val="0"/>
                  <a:alphaOff val="0"/>
                </a:prstClr>
              </a:solidFill>
              <a:latin typeface="Arial" panose="020B0604020202020204" pitchFamily="34" charset="0"/>
              <a:ea typeface="+mn-ea"/>
              <a:cs typeface="Arial" panose="020B0604020202020204" pitchFamily="34" charset="0"/>
            </a:rPr>
            <a:t>published on website</a:t>
          </a:r>
        </a:p>
      </dsp:txBody>
      <dsp:txXfrm>
        <a:off x="6796788" y="1097851"/>
        <a:ext cx="2576929" cy="1592961"/>
      </dsp:txXfrm>
    </dsp:sp>
    <dsp:sp modelId="{3DA36ABE-9810-4ED4-9A55-2905E7588D06}">
      <dsp:nvSpPr>
        <dsp:cNvPr id="0" name=""/>
        <dsp:cNvSpPr/>
      </dsp:nvSpPr>
      <dsp:spPr>
        <a:xfrm>
          <a:off x="6796788" y="538162"/>
          <a:ext cx="2576929" cy="559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rtlCol="0" anchor="ctr" anchorCtr="0">
          <a:noAutofit/>
        </a:bodyPr>
        <a:lstStyle/>
        <a:p>
          <a:pPr marL="0" lvl="0" indent="0" algn="l" defTabSz="711200">
            <a:lnSpc>
              <a:spcPct val="90000"/>
            </a:lnSpc>
            <a:spcBef>
              <a:spcPct val="0"/>
            </a:spcBef>
            <a:spcAft>
              <a:spcPct val="35000"/>
            </a:spcAft>
            <a:buNone/>
            <a:defRPr b="1"/>
          </a:pPr>
          <a:r>
            <a:rPr lang="en-GB" sz="1600" b="1" kern="1200" noProof="0" dirty="0">
              <a:solidFill>
                <a:schemeClr val="tx1">
                  <a:lumMod val="65000"/>
                  <a:lumOff val="35000"/>
                </a:schemeClr>
              </a:solidFill>
            </a:rPr>
            <a:t>April/May 25</a:t>
          </a:r>
          <a:endParaRPr lang="en-GB" sz="1100" kern="1200" noProof="0" dirty="0">
            <a:solidFill>
              <a:schemeClr val="tx1">
                <a:lumMod val="65000"/>
                <a:lumOff val="35000"/>
              </a:schemeClr>
            </a:solidFill>
          </a:endParaRPr>
        </a:p>
      </dsp:txBody>
      <dsp:txXfrm>
        <a:off x="6796788" y="538162"/>
        <a:ext cx="2576929" cy="559689"/>
      </dsp:txXfrm>
    </dsp:sp>
    <dsp:sp modelId="{4B9F5909-A57C-4893-9C8A-D5960FE9BE37}">
      <dsp:nvSpPr>
        <dsp:cNvPr id="0" name=""/>
        <dsp:cNvSpPr/>
      </dsp:nvSpPr>
      <dsp:spPr>
        <a:xfrm>
          <a:off x="6519360" y="1097851"/>
          <a:ext cx="0" cy="1592961"/>
        </a:xfrm>
        <a:prstGeom prst="line">
          <a:avLst/>
        </a:prstGeom>
        <a:noFill/>
        <a:ln w="3175" cap="flat" cmpd="sng" algn="ctr">
          <a:solidFill>
            <a:prstClr val="white">
              <a:lumMod val="85000"/>
            </a:prstClr>
          </a:solidFill>
          <a:prstDash val="solid"/>
          <a:miter lim="800000"/>
        </a:ln>
        <a:effectLst/>
      </dsp:spPr>
      <dsp:style>
        <a:lnRef idx="1">
          <a:scrgbClr r="0" g="0" b="0"/>
        </a:lnRef>
        <a:fillRef idx="0">
          <a:scrgbClr r="0" g="0" b="0"/>
        </a:fillRef>
        <a:effectRef idx="0">
          <a:scrgbClr r="0" g="0" b="0"/>
        </a:effectRef>
        <a:fontRef idx="minor"/>
      </dsp:style>
    </dsp:sp>
    <dsp:sp modelId="{D891B168-1DA5-4124-931F-A51FCB8EFC11}">
      <dsp:nvSpPr>
        <dsp:cNvPr id="0" name=""/>
        <dsp:cNvSpPr/>
      </dsp:nvSpPr>
      <dsp:spPr>
        <a:xfrm>
          <a:off x="6471840" y="2640440"/>
          <a:ext cx="99873" cy="100744"/>
        </a:xfrm>
        <a:prstGeom prst="ellipse">
          <a:avLst/>
        </a:prstGeom>
        <a:solidFill>
          <a:schemeClr val="accent1">
            <a:hueOff val="0"/>
            <a:satOff val="0"/>
            <a:lumOff val="0"/>
            <a:alphaOff val="0"/>
          </a:schemeClr>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8CC4C6-DFBC-460C-A9ED-BEDA8CC682D4}">
      <dsp:nvSpPr>
        <dsp:cNvPr id="0" name=""/>
        <dsp:cNvSpPr/>
      </dsp:nvSpPr>
      <dsp:spPr>
        <a:xfrm rot="18900000">
          <a:off x="7881871" y="4367448"/>
          <a:ext cx="392341" cy="392341"/>
        </a:xfrm>
        <a:prstGeom prst="teardrop">
          <a:avLst>
            <a:gd name="adj" fmla="val 115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CA82DA-B677-461B-A08D-337683480059}">
      <dsp:nvSpPr>
        <dsp:cNvPr id="0" name=""/>
        <dsp:cNvSpPr/>
      </dsp:nvSpPr>
      <dsp:spPr>
        <a:xfrm>
          <a:off x="7925457" y="4411033"/>
          <a:ext cx="305170" cy="305170"/>
        </a:xfrm>
        <a:prstGeom prst="donu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1646913-A3FA-4470-A3E9-C64B0A13A62A}">
      <dsp:nvSpPr>
        <dsp:cNvPr id="0" name=""/>
        <dsp:cNvSpPr/>
      </dsp:nvSpPr>
      <dsp:spPr>
        <a:xfrm>
          <a:off x="8355470" y="2690813"/>
          <a:ext cx="2576929" cy="1592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rtlCol="0" anchor="b" anchorCtr="0">
          <a:noAutofit/>
        </a:bodyPr>
        <a:lstStyle/>
        <a:p>
          <a:pPr marL="0" lvl="0" indent="0" algn="l" defTabSz="666750">
            <a:lnSpc>
              <a:spcPct val="90000"/>
            </a:lnSpc>
            <a:spcBef>
              <a:spcPct val="0"/>
            </a:spcBef>
            <a:spcAft>
              <a:spcPct val="35000"/>
            </a:spcAft>
            <a:buNone/>
          </a:pPr>
          <a:r>
            <a:rPr lang="en-GB" sz="1500" kern="1200" noProof="0" dirty="0">
              <a:solidFill>
                <a:schemeClr val="tx1"/>
              </a:solidFill>
              <a:latin typeface="Arial" panose="020B0604020202020204" pitchFamily="34" charset="0"/>
              <a:ea typeface="+mn-ea"/>
              <a:cs typeface="Arial" panose="020B0604020202020204" pitchFamily="34" charset="0"/>
            </a:rPr>
            <a:t>New QNIC standards </a:t>
          </a:r>
        </a:p>
        <a:p>
          <a:pPr marL="0" lvl="0" indent="0" algn="l" defTabSz="666750">
            <a:lnSpc>
              <a:spcPct val="90000"/>
            </a:lnSpc>
            <a:spcBef>
              <a:spcPct val="0"/>
            </a:spcBef>
            <a:spcAft>
              <a:spcPct val="35000"/>
            </a:spcAft>
            <a:buNone/>
          </a:pPr>
          <a:r>
            <a:rPr lang="en-GB" sz="1500" kern="1200" noProof="0" dirty="0">
              <a:solidFill>
                <a:schemeClr val="tx1"/>
              </a:solidFill>
              <a:latin typeface="Arial" panose="020B0604020202020204" pitchFamily="34" charset="0"/>
              <a:ea typeface="+mn-ea"/>
              <a:cs typeface="Arial" panose="020B0604020202020204" pitchFamily="34" charset="0"/>
            </a:rPr>
            <a:t>Published?</a:t>
          </a:r>
        </a:p>
      </dsp:txBody>
      <dsp:txXfrm>
        <a:off x="8355470" y="2690813"/>
        <a:ext cx="2576929" cy="1592961"/>
      </dsp:txXfrm>
    </dsp:sp>
    <dsp:sp modelId="{6EC2FC68-E1B8-4274-8090-C2C96A4CD82C}">
      <dsp:nvSpPr>
        <dsp:cNvPr id="0" name=""/>
        <dsp:cNvSpPr/>
      </dsp:nvSpPr>
      <dsp:spPr>
        <a:xfrm>
          <a:off x="8355470" y="4283774"/>
          <a:ext cx="2576929" cy="559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rtlCol="0" anchor="ctr" anchorCtr="0">
          <a:noAutofit/>
        </a:bodyPr>
        <a:lstStyle/>
        <a:p>
          <a:pPr marL="0" lvl="0" indent="0" algn="l" defTabSz="711200">
            <a:lnSpc>
              <a:spcPct val="90000"/>
            </a:lnSpc>
            <a:spcBef>
              <a:spcPct val="0"/>
            </a:spcBef>
            <a:spcAft>
              <a:spcPct val="35000"/>
            </a:spcAft>
            <a:buNone/>
            <a:defRPr b="1"/>
          </a:pPr>
          <a:r>
            <a:rPr lang="en-GB" sz="1600" b="1" kern="1200" noProof="0" dirty="0">
              <a:solidFill>
                <a:schemeClr val="tx1">
                  <a:lumMod val="65000"/>
                  <a:lumOff val="35000"/>
                </a:schemeClr>
              </a:solidFill>
            </a:rPr>
            <a:t>June 25</a:t>
          </a:r>
          <a:endParaRPr lang="en-GB" sz="1100" kern="1200" noProof="0" dirty="0">
            <a:solidFill>
              <a:schemeClr val="tx1">
                <a:lumMod val="65000"/>
                <a:lumOff val="35000"/>
              </a:schemeClr>
            </a:solidFill>
          </a:endParaRPr>
        </a:p>
      </dsp:txBody>
      <dsp:txXfrm>
        <a:off x="8355470" y="4283774"/>
        <a:ext cx="2576929" cy="559689"/>
      </dsp:txXfrm>
    </dsp:sp>
    <dsp:sp modelId="{4F41BF23-550C-4E7F-977E-3D22E3AF7B51}">
      <dsp:nvSpPr>
        <dsp:cNvPr id="0" name=""/>
        <dsp:cNvSpPr/>
      </dsp:nvSpPr>
      <dsp:spPr>
        <a:xfrm>
          <a:off x="8078042" y="2690813"/>
          <a:ext cx="0" cy="1592961"/>
        </a:xfrm>
        <a:prstGeom prst="line">
          <a:avLst/>
        </a:prstGeom>
        <a:noFill/>
        <a:ln w="3175" cap="flat" cmpd="sng" algn="ctr">
          <a:solidFill>
            <a:prstClr val="white">
              <a:lumMod val="85000"/>
            </a:prstClr>
          </a:solidFill>
          <a:prstDash val="solid"/>
          <a:miter lim="800000"/>
        </a:ln>
        <a:effectLst/>
      </dsp:spPr>
      <dsp:style>
        <a:lnRef idx="1">
          <a:scrgbClr r="0" g="0" b="0"/>
        </a:lnRef>
        <a:fillRef idx="0">
          <a:scrgbClr r="0" g="0" b="0"/>
        </a:fillRef>
        <a:effectRef idx="0">
          <a:scrgbClr r="0" g="0" b="0"/>
        </a:effectRef>
        <a:fontRef idx="minor"/>
      </dsp:style>
    </dsp:sp>
    <dsp:sp modelId="{278CF1E0-B1C4-4B10-A5EC-FD7EF0557E2D}">
      <dsp:nvSpPr>
        <dsp:cNvPr id="0" name=""/>
        <dsp:cNvSpPr/>
      </dsp:nvSpPr>
      <dsp:spPr>
        <a:xfrm>
          <a:off x="8030522" y="2640440"/>
          <a:ext cx="99873" cy="100744"/>
        </a:xfrm>
        <a:prstGeom prst="ellipse">
          <a:avLst/>
        </a:prstGeom>
        <a:solidFill>
          <a:schemeClr val="accent1">
            <a:hueOff val="0"/>
            <a:satOff val="0"/>
            <a:lumOff val="0"/>
            <a:alphaOff val="0"/>
          </a:schemeClr>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0.35941</cdr:x>
      <cdr:y>0.24389</cdr:y>
    </cdr:from>
    <cdr:to>
      <cdr:x>0.40748</cdr:x>
      <cdr:y>0.29373</cdr:y>
    </cdr:to>
    <cdr:cxnSp macro="">
      <cdr:nvCxnSpPr>
        <cdr:cNvPr id="3" name="Straight Connector 2">
          <a:extLst xmlns:a="http://schemas.openxmlformats.org/drawingml/2006/main">
            <a:ext uri="{FF2B5EF4-FFF2-40B4-BE49-F238E27FC236}">
              <a16:creationId xmlns:a16="http://schemas.microsoft.com/office/drawing/2014/main" id="{F2549DA7-372E-B5C2-8F4D-EB000792F5E4}"/>
            </a:ext>
          </a:extLst>
        </cdr:cNvPr>
        <cdr:cNvCxnSpPr/>
      </cdr:nvCxnSpPr>
      <cdr:spPr>
        <a:xfrm xmlns:a="http://schemas.openxmlformats.org/drawingml/2006/main">
          <a:off x="1650122" y="792266"/>
          <a:ext cx="220718" cy="161930"/>
        </a:xfrm>
        <a:prstGeom xmlns:a="http://schemas.openxmlformats.org/drawingml/2006/main" prst="line">
          <a:avLst/>
        </a:prstGeom>
        <a:ln xmlns:a="http://schemas.openxmlformats.org/drawingml/2006/main">
          <a:solidFill>
            <a:schemeClr val="accent3"/>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cdr:x>
      <cdr:y>0.7672</cdr:y>
    </cdr:from>
    <cdr:to>
      <cdr:x>0.50056</cdr:x>
      <cdr:y>0.82604</cdr:y>
    </cdr:to>
    <cdr:cxnSp macro="">
      <cdr:nvCxnSpPr>
        <cdr:cNvPr id="4" name="Straight Connector 3">
          <a:extLst xmlns:a="http://schemas.openxmlformats.org/drawingml/2006/main">
            <a:ext uri="{FF2B5EF4-FFF2-40B4-BE49-F238E27FC236}">
              <a16:creationId xmlns:a16="http://schemas.microsoft.com/office/drawing/2014/main" id="{0912B243-1A8A-09F6-3B72-4394F7975130}"/>
            </a:ext>
          </a:extLst>
        </cdr:cNvPr>
        <cdr:cNvCxnSpPr/>
      </cdr:nvCxnSpPr>
      <cdr:spPr>
        <a:xfrm xmlns:a="http://schemas.openxmlformats.org/drawingml/2006/main" flipH="1">
          <a:off x="2295628" y="2492237"/>
          <a:ext cx="2555" cy="191148"/>
        </a:xfrm>
        <a:prstGeom xmlns:a="http://schemas.openxmlformats.org/drawingml/2006/main" prst="line">
          <a:avLst/>
        </a:prstGeom>
        <a:ln xmlns:a="http://schemas.openxmlformats.org/drawingml/2006/main">
          <a:solidFill>
            <a:schemeClr val="accent3"/>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347BF1-955D-4D9D-9854-67DE0DF7DADC}" type="datetimeFigureOut">
              <a:rPr lang="en-GB" smtClean="0"/>
              <a:t>28/06/2024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4D963-2505-4735-81F5-EEFB84FB9100}" type="slidenum">
              <a:rPr lang="en-GB" smtClean="0"/>
              <a:t>‹#›</a:t>
            </a:fld>
            <a:endParaRPr lang="en-GB"/>
          </a:p>
        </p:txBody>
      </p:sp>
    </p:spTree>
    <p:extLst>
      <p:ext uri="{BB962C8B-B14F-4D97-AF65-F5344CB8AC3E}">
        <p14:creationId xmlns:p14="http://schemas.microsoft.com/office/powerpoint/2010/main" val="43625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Standard title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EC7EF-95E1-3D44-A982-BC7A3E9C617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5520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"Data downloaded from Capacity Planning and Monitoring System (CPMS). Occupancy Rates are grouped by month. SOP for updating this is contained in Restricted Library\4.  MH data and analytics\10. Standard Operating Procedures (SOP)\CYPMH Scorecard </a:t>
            </a:r>
            <a:r>
              <a:rPr lang="en-GB" dirty="0" err="1"/>
              <a:t>SOPOccupancy</a:t>
            </a:r>
            <a:r>
              <a:rPr lang="en-GB" dirty="0"/>
              <a:t> Rates are calculated as ((Total Beds - Closed Beds - Available Beds) / Total Beds)."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F396E9-6ECB-440F-8E0B-4DC2DA837AB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71292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Distance from home and </a:t>
            </a:r>
            <a:r>
              <a:rPr lang="en-GB"/>
              <a:t>diagnosis – age range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F396E9-6ECB-440F-8E0B-4DC2DA837AB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47725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Distance from home and </a:t>
            </a:r>
            <a:r>
              <a:rPr lang="en-GB"/>
              <a:t>diagnosis – age range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F396E9-6ECB-440F-8E0B-4DC2DA837AB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98405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EC7EF-95E1-3D44-A982-BC7A3E9C617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381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8DF9-B9A8-2246-9FAE-191ACCDB9B0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0147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EF66A-76DC-46BE-966E-D293CA144A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8923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C1C11-6A76-3C0E-4A69-68416FB17AB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4A411043-2379-6309-3ABA-38B64377B6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334269DC-2F7E-4C01-A3FA-B954608E2288}"/>
              </a:ext>
            </a:extLst>
          </p:cNvPr>
          <p:cNvSpPr>
            <a:spLocks noGrp="1"/>
          </p:cNvSpPr>
          <p:nvPr>
            <p:ph type="dt" sz="half" idx="10"/>
          </p:nvPr>
        </p:nvSpPr>
        <p:spPr/>
        <p:txBody>
          <a:bodyPr/>
          <a:lstStyle/>
          <a:p>
            <a:fld id="{9E38AA0E-001C-4FA2-BDA1-3EF8C303D935}" type="datetimeFigureOut">
              <a:rPr lang="en-GB" smtClean="0"/>
              <a:t>28/06/2024</a:t>
            </a:fld>
            <a:endParaRPr lang="en-GB"/>
          </a:p>
        </p:txBody>
      </p:sp>
      <p:sp>
        <p:nvSpPr>
          <p:cNvPr id="5" name="Footer Placeholder 4">
            <a:extLst>
              <a:ext uri="{FF2B5EF4-FFF2-40B4-BE49-F238E27FC236}">
                <a16:creationId xmlns:a16="http://schemas.microsoft.com/office/drawing/2014/main" id="{916DE26E-F750-0823-E49E-EC0B1AD19A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637A8F-8D20-6312-5501-DF3887593B9B}"/>
              </a:ext>
            </a:extLst>
          </p:cNvPr>
          <p:cNvSpPr>
            <a:spLocks noGrp="1"/>
          </p:cNvSpPr>
          <p:nvPr>
            <p:ph type="sldNum" sz="quarter" idx="12"/>
          </p:nvPr>
        </p:nvSpPr>
        <p:spPr/>
        <p:txBody>
          <a:bodyPr/>
          <a:lstStyle/>
          <a:p>
            <a:fld id="{1DF7E34A-5AA0-4F1F-9908-2708870E67CC}" type="slidenum">
              <a:rPr lang="en-GB" smtClean="0"/>
              <a:t>‹#›</a:t>
            </a:fld>
            <a:endParaRPr lang="en-GB"/>
          </a:p>
        </p:txBody>
      </p:sp>
    </p:spTree>
    <p:extLst>
      <p:ext uri="{BB962C8B-B14F-4D97-AF65-F5344CB8AC3E}">
        <p14:creationId xmlns:p14="http://schemas.microsoft.com/office/powerpoint/2010/main" val="3866661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5DE13-9151-785D-A4C7-504CD26322E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312BFF2B-B0FA-4AF3-8BC7-754AFCE80A9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6204CCA-728E-78BE-6E11-850785B1A4A4}"/>
              </a:ext>
            </a:extLst>
          </p:cNvPr>
          <p:cNvSpPr>
            <a:spLocks noGrp="1"/>
          </p:cNvSpPr>
          <p:nvPr>
            <p:ph type="dt" sz="half" idx="10"/>
          </p:nvPr>
        </p:nvSpPr>
        <p:spPr/>
        <p:txBody>
          <a:bodyPr/>
          <a:lstStyle/>
          <a:p>
            <a:fld id="{9E38AA0E-001C-4FA2-BDA1-3EF8C303D935}" type="datetimeFigureOut">
              <a:rPr lang="en-GB" smtClean="0"/>
              <a:t>28/06/2024</a:t>
            </a:fld>
            <a:endParaRPr lang="en-GB"/>
          </a:p>
        </p:txBody>
      </p:sp>
      <p:sp>
        <p:nvSpPr>
          <p:cNvPr id="5" name="Footer Placeholder 4">
            <a:extLst>
              <a:ext uri="{FF2B5EF4-FFF2-40B4-BE49-F238E27FC236}">
                <a16:creationId xmlns:a16="http://schemas.microsoft.com/office/drawing/2014/main" id="{2A39AF0F-3F88-6DE5-2F3C-FDBA30813C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AD002E-1084-EA82-9A02-6E4D1AC6A1D6}"/>
              </a:ext>
            </a:extLst>
          </p:cNvPr>
          <p:cNvSpPr>
            <a:spLocks noGrp="1"/>
          </p:cNvSpPr>
          <p:nvPr>
            <p:ph type="sldNum" sz="quarter" idx="12"/>
          </p:nvPr>
        </p:nvSpPr>
        <p:spPr/>
        <p:txBody>
          <a:bodyPr/>
          <a:lstStyle/>
          <a:p>
            <a:fld id="{1DF7E34A-5AA0-4F1F-9908-2708870E67CC}" type="slidenum">
              <a:rPr lang="en-GB" smtClean="0"/>
              <a:t>‹#›</a:t>
            </a:fld>
            <a:endParaRPr lang="en-GB"/>
          </a:p>
        </p:txBody>
      </p:sp>
    </p:spTree>
    <p:extLst>
      <p:ext uri="{BB962C8B-B14F-4D97-AF65-F5344CB8AC3E}">
        <p14:creationId xmlns:p14="http://schemas.microsoft.com/office/powerpoint/2010/main" val="1325766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7ABA1C-3107-1B45-7B64-DBE91468B40B}"/>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519D7AF-A07E-091C-FF13-7CEB4E397DA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18A045B-F80F-8623-95BA-292E3A4E20E6}"/>
              </a:ext>
            </a:extLst>
          </p:cNvPr>
          <p:cNvSpPr>
            <a:spLocks noGrp="1"/>
          </p:cNvSpPr>
          <p:nvPr>
            <p:ph type="dt" sz="half" idx="10"/>
          </p:nvPr>
        </p:nvSpPr>
        <p:spPr/>
        <p:txBody>
          <a:bodyPr/>
          <a:lstStyle/>
          <a:p>
            <a:fld id="{9E38AA0E-001C-4FA2-BDA1-3EF8C303D935}" type="datetimeFigureOut">
              <a:rPr lang="en-GB" smtClean="0"/>
              <a:t>28/06/2024</a:t>
            </a:fld>
            <a:endParaRPr lang="en-GB"/>
          </a:p>
        </p:txBody>
      </p:sp>
      <p:sp>
        <p:nvSpPr>
          <p:cNvPr id="5" name="Footer Placeholder 4">
            <a:extLst>
              <a:ext uri="{FF2B5EF4-FFF2-40B4-BE49-F238E27FC236}">
                <a16:creationId xmlns:a16="http://schemas.microsoft.com/office/drawing/2014/main" id="{972DF6BB-2DE9-52FD-2D3D-28EC180035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F9887D-9F73-7141-9BD8-1E59E85D2B57}"/>
              </a:ext>
            </a:extLst>
          </p:cNvPr>
          <p:cNvSpPr>
            <a:spLocks noGrp="1"/>
          </p:cNvSpPr>
          <p:nvPr>
            <p:ph type="sldNum" sz="quarter" idx="12"/>
          </p:nvPr>
        </p:nvSpPr>
        <p:spPr/>
        <p:txBody>
          <a:bodyPr/>
          <a:lstStyle/>
          <a:p>
            <a:fld id="{1DF7E34A-5AA0-4F1F-9908-2708870E67CC}" type="slidenum">
              <a:rPr lang="en-GB" smtClean="0"/>
              <a:t>‹#›</a:t>
            </a:fld>
            <a:endParaRPr lang="en-GB"/>
          </a:p>
        </p:txBody>
      </p:sp>
    </p:spTree>
    <p:extLst>
      <p:ext uri="{BB962C8B-B14F-4D97-AF65-F5344CB8AC3E}">
        <p14:creationId xmlns:p14="http://schemas.microsoft.com/office/powerpoint/2010/main" val="747684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20241" y="1649628"/>
            <a:ext cx="10316899" cy="2244128"/>
          </a:xfrm>
          <a:prstGeom prst="rect">
            <a:avLst/>
          </a:prstGeom>
        </p:spPr>
        <p:txBody>
          <a:bodyPr/>
          <a:lstStyle>
            <a:lvl1pPr>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14922" y="854467"/>
            <a:ext cx="8756073" cy="611649"/>
          </a:xfrm>
          <a:prstGeom prst="rect">
            <a:avLst/>
          </a:prstGeom>
        </p:spPr>
        <p:txBody>
          <a:bodyPr/>
          <a:lstStyle>
            <a:lvl1pPr>
              <a:defRPr sz="27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100">
              <a:solidFill>
                <a:srgbClr val="005EB8"/>
              </a:solidFill>
              <a:latin typeface="Arial" charset="0"/>
              <a:ea typeface="Arial" charset="0"/>
              <a:cs typeface="Arial" charset="0"/>
            </a:endParaRPr>
          </a:p>
        </p:txBody>
      </p:sp>
      <p:sp>
        <p:nvSpPr>
          <p:cNvPr id="8" name="TextBox 7"/>
          <p:cNvSpPr txBox="1"/>
          <p:nvPr userDrawn="1"/>
        </p:nvSpPr>
        <p:spPr>
          <a:xfrm>
            <a:off x="388420" y="6372537"/>
            <a:ext cx="863149" cy="230832"/>
          </a:xfrm>
          <a:prstGeom prst="rect">
            <a:avLst/>
          </a:prstGeom>
          <a:noFill/>
        </p:spPr>
        <p:txBody>
          <a:bodyPr wrap="square" rtlCol="0">
            <a:spAutoFit/>
          </a:bodyPr>
          <a:lstStyle/>
          <a:p>
            <a:pPr algn="l"/>
            <a:fld id="{34F92BC6-D7C3-584B-87F2-0B845776A5AD}" type="slidenum">
              <a:rPr lang="en-US" sz="9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900">
                <a:solidFill>
                  <a:schemeClr val="accent3">
                    <a:lumMod val="60000"/>
                    <a:lumOff val="40000"/>
                  </a:schemeClr>
                </a:solidFill>
                <a:latin typeface="Arial" panose="020B0604020202020204" pitchFamily="34" charset="0"/>
                <a:cs typeface="Arial" panose="020B0604020202020204" pitchFamily="34" charset="0"/>
              </a:rPr>
              <a:t> </a:t>
            </a:r>
            <a:r>
              <a:rPr lang="en-US" sz="900">
                <a:solidFill>
                  <a:schemeClr val="accent3"/>
                </a:solidFill>
                <a:latin typeface="Arial" panose="020B0604020202020204" pitchFamily="34" charset="0"/>
                <a:cs typeface="Arial" panose="020B0604020202020204" pitchFamily="34" charset="0"/>
              </a:rPr>
              <a:t>  </a:t>
            </a:r>
            <a:r>
              <a:rPr lang="en-US" sz="900">
                <a:solidFill>
                  <a:srgbClr val="005EB8"/>
                </a:solidFill>
                <a:latin typeface="Arial" panose="020B0604020202020204" pitchFamily="34" charset="0"/>
                <a:cs typeface="Arial" panose="020B0604020202020204" pitchFamily="34" charset="0"/>
              </a:rPr>
              <a:t>|</a:t>
            </a:r>
            <a:endParaRPr lang="en-US" sz="900">
              <a:solidFill>
                <a:schemeClr val="accent3"/>
              </a:solidFill>
              <a:latin typeface="Arial" panose="020B0604020202020204" pitchFamily="34" charset="0"/>
              <a:cs typeface="Arial" panose="020B0604020202020204" pitchFamily="34" charset="0"/>
            </a:endParaRPr>
          </a:p>
        </p:txBody>
      </p:sp>
      <p:pic>
        <p:nvPicPr>
          <p:cNvPr id="12" name="Picture 11" descr="A picture containing clipart&#10;&#10;Description generated with very high confidence">
            <a:extLst>
              <a:ext uri="{FF2B5EF4-FFF2-40B4-BE49-F238E27FC236}">
                <a16:creationId xmlns:a16="http://schemas.microsoft.com/office/drawing/2014/main" id="{7ADC841C-5A22-4563-A975-9750BB6F94B4}"/>
              </a:ext>
            </a:extLst>
          </p:cNvPr>
          <p:cNvPicPr>
            <a:picLocks noChangeAspect="1"/>
          </p:cNvPicPr>
          <p:nvPr userDrawn="1"/>
        </p:nvPicPr>
        <p:blipFill>
          <a:blip r:embed="rId2"/>
          <a:stretch>
            <a:fillRect/>
          </a:stretch>
        </p:blipFill>
        <p:spPr>
          <a:xfrm>
            <a:off x="10261548" y="293024"/>
            <a:ext cx="1440873" cy="436418"/>
          </a:xfrm>
          <a:prstGeom prst="rect">
            <a:avLst/>
          </a:prstGeom>
        </p:spPr>
      </p:pic>
    </p:spTree>
    <p:extLst>
      <p:ext uri="{BB962C8B-B14F-4D97-AF65-F5344CB8AC3E}">
        <p14:creationId xmlns:p14="http://schemas.microsoft.com/office/powerpoint/2010/main" val="2940944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ront title slide">
    <p:bg>
      <p:bgPr>
        <a:solidFill>
          <a:srgbClr val="F6F8F8"/>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98E9D71-498A-0294-DB92-FA8A45963CA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330720" y="-508517"/>
            <a:ext cx="11319578" cy="8005665"/>
          </a:xfrm>
          <a:prstGeom prst="rect">
            <a:avLst/>
          </a:prstGeom>
        </p:spPr>
      </p:pic>
      <p:sp>
        <p:nvSpPr>
          <p:cNvPr id="2" name="Title 1">
            <a:extLst>
              <a:ext uri="{FF2B5EF4-FFF2-40B4-BE49-F238E27FC236}">
                <a16:creationId xmlns:a16="http://schemas.microsoft.com/office/drawing/2014/main" id="{7CD054BE-B63C-B248-A010-D04767679CD8}"/>
              </a:ext>
            </a:extLst>
          </p:cNvPr>
          <p:cNvSpPr>
            <a:spLocks noGrp="1"/>
          </p:cNvSpPr>
          <p:nvPr>
            <p:ph type="ctrTitle" hasCustomPrompt="1"/>
          </p:nvPr>
        </p:nvSpPr>
        <p:spPr>
          <a:xfrm>
            <a:off x="432000" y="1002268"/>
            <a:ext cx="4643853" cy="2507695"/>
          </a:xfrm>
          <a:prstGeom prst="rect">
            <a:avLst/>
          </a:prstGeom>
        </p:spPr>
        <p:txBody>
          <a:bodyPr lIns="0" tIns="0" rIns="0" bIns="0" anchor="b">
            <a:noAutofit/>
          </a:bodyPr>
          <a:lstStyle>
            <a:lvl1pPr algn="l">
              <a:defRPr sz="5400" b="1" spc="-30" baseline="0">
                <a:solidFill>
                  <a:schemeClr val="tx1"/>
                </a:solidFill>
              </a:defRPr>
            </a:lvl1pPr>
          </a:lstStyle>
          <a:p>
            <a:r>
              <a:rPr lang="en-GB" dirty="0"/>
              <a:t>Presentation title</a:t>
            </a:r>
          </a:p>
        </p:txBody>
      </p:sp>
      <p:sp>
        <p:nvSpPr>
          <p:cNvPr id="3" name="Subtitle 2">
            <a:extLst>
              <a:ext uri="{FF2B5EF4-FFF2-40B4-BE49-F238E27FC236}">
                <a16:creationId xmlns:a16="http://schemas.microsoft.com/office/drawing/2014/main" id="{AEB3AB80-4EA2-FC4A-9654-92EF4DFF45D6}"/>
              </a:ext>
            </a:extLst>
          </p:cNvPr>
          <p:cNvSpPr>
            <a:spLocks noGrp="1"/>
          </p:cNvSpPr>
          <p:nvPr>
            <p:ph type="subTitle" idx="1"/>
          </p:nvPr>
        </p:nvSpPr>
        <p:spPr>
          <a:xfrm>
            <a:off x="432000" y="3600000"/>
            <a:ext cx="7973051" cy="1024967"/>
          </a:xfrm>
          <a:prstGeom prst="rect">
            <a:avLst/>
          </a:prstGeom>
        </p:spPr>
        <p:txBody>
          <a:bodyPr lIns="0" tIns="0" rIns="0" bIns="0">
            <a:normAutofit/>
          </a:bodyPr>
          <a:lstStyle>
            <a:lvl1pPr marL="0" indent="0" algn="l">
              <a:buNone/>
              <a:defRPr sz="2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6" name="Slide Number Placeholder 5">
            <a:extLst>
              <a:ext uri="{FF2B5EF4-FFF2-40B4-BE49-F238E27FC236}">
                <a16:creationId xmlns:a16="http://schemas.microsoft.com/office/drawing/2014/main" id="{DA80857E-40D1-074A-8CBC-E3E38E695791}"/>
              </a:ext>
            </a:extLst>
          </p:cNvPr>
          <p:cNvSpPr>
            <a:spLocks noGrp="1"/>
          </p:cNvSpPr>
          <p:nvPr>
            <p:ph type="sldNum" sz="quarter" idx="12"/>
          </p:nvPr>
        </p:nvSpPr>
        <p:spPr>
          <a:xfrm>
            <a:off x="8610600" y="6356350"/>
            <a:ext cx="3002280" cy="365125"/>
          </a:xfrm>
          <a:prstGeom prst="rect">
            <a:avLst/>
          </a:prstGeom>
        </p:spPr>
        <p:txBody>
          <a:bodyPr/>
          <a:lstStyle/>
          <a:p>
            <a:fld id="{B8B67EA4-DCE3-FB49-A794-A4595EF638BC}" type="slidenum">
              <a:rPr lang="en-GB" smtClean="0"/>
              <a:t>‹#›</a:t>
            </a:fld>
            <a:endParaRPr lang="en-GB" dirty="0"/>
          </a:p>
        </p:txBody>
      </p:sp>
      <p:sp>
        <p:nvSpPr>
          <p:cNvPr id="12" name="TextBox 11">
            <a:extLst>
              <a:ext uri="{FF2B5EF4-FFF2-40B4-BE49-F238E27FC236}">
                <a16:creationId xmlns:a16="http://schemas.microsoft.com/office/drawing/2014/main" id="{391DEB39-6B31-D948-AF21-75D8DF423B1B}"/>
              </a:ext>
            </a:extLst>
          </p:cNvPr>
          <p:cNvSpPr txBox="1"/>
          <p:nvPr userDrawn="1"/>
        </p:nvSpPr>
        <p:spPr>
          <a:xfrm>
            <a:off x="3225114" y="601774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ext Placeholder 10">
            <a:extLst>
              <a:ext uri="{FF2B5EF4-FFF2-40B4-BE49-F238E27FC236}">
                <a16:creationId xmlns:a16="http://schemas.microsoft.com/office/drawing/2014/main" id="{78E63D1E-5669-124C-90CA-03B13A7D7AE0}"/>
              </a:ext>
            </a:extLst>
          </p:cNvPr>
          <p:cNvSpPr>
            <a:spLocks noGrp="1"/>
          </p:cNvSpPr>
          <p:nvPr>
            <p:ph type="body" sz="quarter" idx="13"/>
          </p:nvPr>
        </p:nvSpPr>
        <p:spPr>
          <a:xfrm>
            <a:off x="432000" y="5760000"/>
            <a:ext cx="6259513" cy="488950"/>
          </a:xfrm>
          <a:prstGeom prst="rect">
            <a:avLst/>
          </a:prstGeom>
        </p:spPr>
        <p:txBody>
          <a:bodyPr lIns="0" tIns="0" rIns="0" bIns="0">
            <a:normAutofit/>
          </a:bodyPr>
          <a:lstStyle>
            <a:lvl1pPr marL="0" indent="0">
              <a:lnSpc>
                <a:spcPct val="100000"/>
              </a:lnSpc>
              <a:spcBef>
                <a:spcPts val="0"/>
              </a:spcBef>
              <a:buNone/>
              <a:defRPr sz="2400">
                <a:solidFill>
                  <a:schemeClr val="accent6"/>
                </a:solidFill>
              </a:defRPr>
            </a:lvl1pPr>
            <a:lvl2pPr marL="357188" indent="0">
              <a:buNone/>
              <a:defRPr>
                <a:solidFill>
                  <a:schemeClr val="accent2"/>
                </a:solidFill>
              </a:defRPr>
            </a:lvl2pPr>
            <a:lvl3pPr marL="714375" indent="0">
              <a:buNone/>
              <a:defRPr>
                <a:solidFill>
                  <a:schemeClr val="accent2"/>
                </a:solidFill>
              </a:defRPr>
            </a:lvl3pPr>
            <a:lvl4pPr marL="1081087" indent="0">
              <a:buNone/>
              <a:defRPr>
                <a:solidFill>
                  <a:schemeClr val="accent2"/>
                </a:solidFill>
              </a:defRPr>
            </a:lvl4pPr>
            <a:lvl5pPr marL="1438275" indent="0">
              <a:buNone/>
              <a:defRPr>
                <a:solidFill>
                  <a:schemeClr val="accent2"/>
                </a:solidFill>
              </a:defRPr>
            </a:lvl5pPr>
          </a:lstStyle>
          <a:p>
            <a:pPr lvl="0"/>
            <a:r>
              <a:rPr lang="en-GB" dirty="0"/>
              <a:t>Click to edit Master text styles</a:t>
            </a:r>
          </a:p>
        </p:txBody>
      </p:sp>
      <p:sp>
        <p:nvSpPr>
          <p:cNvPr id="4" name="TextBox 3">
            <a:extLst>
              <a:ext uri="{FF2B5EF4-FFF2-40B4-BE49-F238E27FC236}">
                <a16:creationId xmlns:a16="http://schemas.microsoft.com/office/drawing/2014/main" id="{4DF2A1D7-0D87-D844-942F-FEAD20579184}"/>
              </a:ext>
            </a:extLst>
          </p:cNvPr>
          <p:cNvSpPr txBox="1"/>
          <p:nvPr userDrawn="1"/>
        </p:nvSpPr>
        <p:spPr>
          <a:xfrm>
            <a:off x="9233452" y="5486400"/>
            <a:ext cx="184731" cy="369332"/>
          </a:xfrm>
          <a:prstGeom prst="rect">
            <a:avLst/>
          </a:prstGeom>
          <a:noFill/>
        </p:spPr>
        <p:txBody>
          <a:bodyPr wrap="none" rtlCol="0">
            <a:spAutoFit/>
          </a:bodyPr>
          <a:lstStyle/>
          <a:p>
            <a:endParaRPr lang="en-US" dirty="0"/>
          </a:p>
        </p:txBody>
      </p:sp>
      <p:pic>
        <p:nvPicPr>
          <p:cNvPr id="9" name="Picture 8" descr="Logo&#10;&#10;Description automatically generated">
            <a:extLst>
              <a:ext uri="{FF2B5EF4-FFF2-40B4-BE49-F238E27FC236}">
                <a16:creationId xmlns:a16="http://schemas.microsoft.com/office/drawing/2014/main" id="{28D04FEF-6120-D9DF-6018-2393FD137B8B}"/>
              </a:ext>
            </a:extLst>
          </p:cNvPr>
          <p:cNvPicPr>
            <a:picLocks noChangeAspect="1"/>
          </p:cNvPicPr>
          <p:nvPr userDrawn="1"/>
        </p:nvPicPr>
        <p:blipFill>
          <a:blip r:embed="rId3"/>
          <a:stretch>
            <a:fillRect/>
          </a:stretch>
        </p:blipFill>
        <p:spPr>
          <a:xfrm>
            <a:off x="10551045" y="364425"/>
            <a:ext cx="1208955" cy="979789"/>
          </a:xfrm>
          <a:prstGeom prst="rect">
            <a:avLst/>
          </a:prstGeom>
        </p:spPr>
      </p:pic>
    </p:spTree>
    <p:extLst>
      <p:ext uri="{BB962C8B-B14F-4D97-AF65-F5344CB8AC3E}">
        <p14:creationId xmlns:p14="http://schemas.microsoft.com/office/powerpoint/2010/main" val="522178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Heading, subhead, bullets one colum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F09CFFC-C421-A97A-14A3-FE2852D11994}"/>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32000" y="2771999"/>
            <a:ext cx="11088000" cy="3456000"/>
          </a:xfrm>
          <a:prstGeom prst="rect">
            <a:avLst/>
          </a:prstGeom>
        </p:spPr>
        <p:txBody>
          <a:bodyPr lIns="0" tIns="0" rIns="0" bIns="0">
            <a:norm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1" y="20880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F771D90-A686-C949-8872-F69893BCF8E4}"/>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4CD5CE1C-46DF-8846-A4A0-E19A9CC397B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4955267-CD3E-4484-1B20-32E90EB4EDCE}"/>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40601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B4FE912-B9A9-4538-B66B-BA8438B14174}" type="datetimeFigureOut">
              <a:rPr lang="en-GB" smtClean="0"/>
              <a:t>28/06/2024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E1EE8E-2AA2-4A44-992A-9CCDB5B7B2F4}" type="slidenum">
              <a:rPr lang="en-GB" smtClean="0"/>
              <a:t>‹#›</a:t>
            </a:fld>
            <a:endParaRPr lang="en-GB"/>
          </a:p>
        </p:txBody>
      </p:sp>
    </p:spTree>
    <p:extLst>
      <p:ext uri="{BB962C8B-B14F-4D97-AF65-F5344CB8AC3E}">
        <p14:creationId xmlns:p14="http://schemas.microsoft.com/office/powerpoint/2010/main" val="25840794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65D86-34C4-2AB5-8C55-2EB840B89B9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32903F-23C9-F02B-7EE6-A50673CCD0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598D4F-D617-5DE8-1E38-AF26B395373B}"/>
              </a:ext>
            </a:extLst>
          </p:cNvPr>
          <p:cNvSpPr>
            <a:spLocks noGrp="1"/>
          </p:cNvSpPr>
          <p:nvPr>
            <p:ph type="dt" sz="half" idx="10"/>
          </p:nvPr>
        </p:nvSpPr>
        <p:spPr/>
        <p:txBody>
          <a:bodyPr/>
          <a:lstStyle/>
          <a:p>
            <a:fld id="{F7EC7472-3753-4CBB-81C1-3A7AFAA1F8B8}" type="datetimeFigureOut">
              <a:rPr lang="en-GB" smtClean="0"/>
              <a:t>28/06/2024</a:t>
            </a:fld>
            <a:endParaRPr lang="en-GB"/>
          </a:p>
        </p:txBody>
      </p:sp>
      <p:sp>
        <p:nvSpPr>
          <p:cNvPr id="5" name="Footer Placeholder 4">
            <a:extLst>
              <a:ext uri="{FF2B5EF4-FFF2-40B4-BE49-F238E27FC236}">
                <a16:creationId xmlns:a16="http://schemas.microsoft.com/office/drawing/2014/main" id="{DB3518FA-F5DC-0A91-D3DD-87279C2685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87F1CE-96A3-5F43-803A-9A515FEF8210}"/>
              </a:ext>
            </a:extLst>
          </p:cNvPr>
          <p:cNvSpPr>
            <a:spLocks noGrp="1"/>
          </p:cNvSpPr>
          <p:nvPr>
            <p:ph type="sldNum" sz="quarter" idx="12"/>
          </p:nvPr>
        </p:nvSpPr>
        <p:spPr/>
        <p:txBody>
          <a:bodyPr/>
          <a:lstStyle/>
          <a:p>
            <a:fld id="{4BCF43E6-3748-4487-B9CA-6B863C9AEAA3}" type="slidenum">
              <a:rPr lang="en-GB" smtClean="0"/>
              <a:t>‹#›</a:t>
            </a:fld>
            <a:endParaRPr lang="en-GB"/>
          </a:p>
        </p:txBody>
      </p:sp>
    </p:spTree>
    <p:extLst>
      <p:ext uri="{BB962C8B-B14F-4D97-AF65-F5344CB8AC3E}">
        <p14:creationId xmlns:p14="http://schemas.microsoft.com/office/powerpoint/2010/main" val="2677360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7C03D-C54D-40F9-AE6B-95171A26107E}"/>
              </a:ext>
            </a:extLst>
          </p:cNvPr>
          <p:cNvSpPr>
            <a:spLocks noGrp="1"/>
          </p:cNvSpPr>
          <p:nvPr>
            <p:ph type="title"/>
          </p:nvPr>
        </p:nvSpPr>
        <p:spPr/>
        <p:txBody>
          <a:bodyPr rtlCol="0"/>
          <a:lstStyle/>
          <a:p>
            <a:pPr rtl="0"/>
            <a:r>
              <a:rPr lang="en-US" noProof="0"/>
              <a:t>Click to edit Master title style</a:t>
            </a:r>
            <a:endParaRPr lang="en-GB" noProof="0" dirty="0"/>
          </a:p>
        </p:txBody>
      </p:sp>
      <p:sp>
        <p:nvSpPr>
          <p:cNvPr id="3" name="Date Placeholder 2">
            <a:extLst>
              <a:ext uri="{FF2B5EF4-FFF2-40B4-BE49-F238E27FC236}">
                <a16:creationId xmlns:a16="http://schemas.microsoft.com/office/drawing/2014/main" id="{BE4DB319-1DBD-4158-A53E-69B8D62FFAA5}"/>
              </a:ext>
            </a:extLst>
          </p:cNvPr>
          <p:cNvSpPr>
            <a:spLocks noGrp="1"/>
          </p:cNvSpPr>
          <p:nvPr>
            <p:ph type="dt" sz="half" idx="10"/>
          </p:nvPr>
        </p:nvSpPr>
        <p:spPr/>
        <p:txBody>
          <a:bodyPr rtlCol="0"/>
          <a:lstStyle/>
          <a:p>
            <a:pPr rtl="0"/>
            <a:fld id="{339CCE86-DEAA-4ACC-A58E-97319A0F37A2}" type="datetime1">
              <a:rPr lang="en-GB" noProof="0" smtClean="0"/>
              <a:t>28/06/2024</a:t>
            </a:fld>
            <a:endParaRPr lang="en-GB" noProof="0" dirty="0"/>
          </a:p>
        </p:txBody>
      </p:sp>
      <p:sp>
        <p:nvSpPr>
          <p:cNvPr id="4" name="Footer Placeholder 3">
            <a:extLst>
              <a:ext uri="{FF2B5EF4-FFF2-40B4-BE49-F238E27FC236}">
                <a16:creationId xmlns:a16="http://schemas.microsoft.com/office/drawing/2014/main" id="{C8DD8B8A-BE34-4A8E-84DB-6FB75CE4C74C}"/>
              </a:ext>
            </a:extLst>
          </p:cNvPr>
          <p:cNvSpPr>
            <a:spLocks noGrp="1"/>
          </p:cNvSpPr>
          <p:nvPr>
            <p:ph type="ftr" sz="quarter" idx="11"/>
          </p:nvPr>
        </p:nvSpPr>
        <p:spPr/>
        <p:txBody>
          <a:bodyPr rtlCol="0"/>
          <a:lstStyle/>
          <a:p>
            <a:pPr rtl="0"/>
            <a:endParaRPr lang="en-GB" noProof="0" dirty="0"/>
          </a:p>
        </p:txBody>
      </p:sp>
      <p:sp>
        <p:nvSpPr>
          <p:cNvPr id="5" name="Slide Number Placeholder 4">
            <a:extLst>
              <a:ext uri="{FF2B5EF4-FFF2-40B4-BE49-F238E27FC236}">
                <a16:creationId xmlns:a16="http://schemas.microsoft.com/office/drawing/2014/main" id="{12D4E8CF-5B8A-42F4-ADE9-A70238546734}"/>
              </a:ext>
            </a:extLst>
          </p:cNvPr>
          <p:cNvSpPr>
            <a:spLocks noGrp="1"/>
          </p:cNvSpPr>
          <p:nvPr>
            <p:ph type="sldNum" sz="quarter" idx="12"/>
          </p:nvPr>
        </p:nvSpPr>
        <p:spPr/>
        <p:txBody>
          <a:bodyPr rtlCol="0"/>
          <a:lstStyle/>
          <a:p>
            <a:pPr rtl="0"/>
            <a:fld id="{DD35DBF2-A8CF-448E-B167-C826703D0B69}" type="slidenum">
              <a:rPr lang="en-GB" noProof="0" smtClean="0"/>
              <a:t>‹#›</a:t>
            </a:fld>
            <a:endParaRPr lang="en-GB" noProof="0" dirty="0"/>
          </a:p>
        </p:txBody>
      </p:sp>
    </p:spTree>
    <p:extLst>
      <p:ext uri="{BB962C8B-B14F-4D97-AF65-F5344CB8AC3E}">
        <p14:creationId xmlns:p14="http://schemas.microsoft.com/office/powerpoint/2010/main" val="2190042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78136-F8CE-9EB0-6BDB-7849BD6085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B325864-89D3-3E8B-B973-B6935A04C5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06E218D-49CA-9245-E0F8-CD79116CA9D7}"/>
              </a:ext>
            </a:extLst>
          </p:cNvPr>
          <p:cNvSpPr>
            <a:spLocks noGrp="1"/>
          </p:cNvSpPr>
          <p:nvPr>
            <p:ph type="dt" sz="half" idx="10"/>
          </p:nvPr>
        </p:nvSpPr>
        <p:spPr/>
        <p:txBody>
          <a:bodyPr/>
          <a:lstStyle/>
          <a:p>
            <a:fld id="{EDBDE58F-7D85-42FB-9122-6459477BFB0C}" type="datetimeFigureOut">
              <a:rPr lang="en-GB" smtClean="0"/>
              <a:t>28/06/2024</a:t>
            </a:fld>
            <a:endParaRPr lang="en-GB"/>
          </a:p>
        </p:txBody>
      </p:sp>
      <p:sp>
        <p:nvSpPr>
          <p:cNvPr id="5" name="Footer Placeholder 4">
            <a:extLst>
              <a:ext uri="{FF2B5EF4-FFF2-40B4-BE49-F238E27FC236}">
                <a16:creationId xmlns:a16="http://schemas.microsoft.com/office/drawing/2014/main" id="{B8B59788-C0D2-529E-82CC-CDD9C6BB02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AF18C7-7CFE-C543-4797-E449D813AB5D}"/>
              </a:ext>
            </a:extLst>
          </p:cNvPr>
          <p:cNvSpPr>
            <a:spLocks noGrp="1"/>
          </p:cNvSpPr>
          <p:nvPr>
            <p:ph type="sldNum" sz="quarter" idx="12"/>
          </p:nvPr>
        </p:nvSpPr>
        <p:spPr/>
        <p:txBody>
          <a:bodyPr/>
          <a:lstStyle/>
          <a:p>
            <a:fld id="{AD3FA0C2-B489-4077-856A-8024E30805C8}" type="slidenum">
              <a:rPr lang="en-GB" smtClean="0"/>
              <a:t>‹#›</a:t>
            </a:fld>
            <a:endParaRPr lang="en-GB"/>
          </a:p>
        </p:txBody>
      </p:sp>
    </p:spTree>
    <p:extLst>
      <p:ext uri="{BB962C8B-B14F-4D97-AF65-F5344CB8AC3E}">
        <p14:creationId xmlns:p14="http://schemas.microsoft.com/office/powerpoint/2010/main" val="39438793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88620-3714-6FAE-CB89-68C2A6358D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F9F712-0C78-77FF-3E0B-A95FC949FD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4A03EF-6AB2-4706-AE4F-F584A181825A}"/>
              </a:ext>
            </a:extLst>
          </p:cNvPr>
          <p:cNvSpPr>
            <a:spLocks noGrp="1"/>
          </p:cNvSpPr>
          <p:nvPr>
            <p:ph type="dt" sz="half" idx="10"/>
          </p:nvPr>
        </p:nvSpPr>
        <p:spPr/>
        <p:txBody>
          <a:bodyPr/>
          <a:lstStyle/>
          <a:p>
            <a:fld id="{EDBDE58F-7D85-42FB-9122-6459477BFB0C}" type="datetimeFigureOut">
              <a:rPr lang="en-GB" smtClean="0"/>
              <a:t>28/06/2024</a:t>
            </a:fld>
            <a:endParaRPr lang="en-GB"/>
          </a:p>
        </p:txBody>
      </p:sp>
      <p:sp>
        <p:nvSpPr>
          <p:cNvPr id="5" name="Footer Placeholder 4">
            <a:extLst>
              <a:ext uri="{FF2B5EF4-FFF2-40B4-BE49-F238E27FC236}">
                <a16:creationId xmlns:a16="http://schemas.microsoft.com/office/drawing/2014/main" id="{1801162E-C49B-F0E6-7ACB-3981159D0D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2E93E9-A7E1-D457-7473-8ACF0E073B8D}"/>
              </a:ext>
            </a:extLst>
          </p:cNvPr>
          <p:cNvSpPr>
            <a:spLocks noGrp="1"/>
          </p:cNvSpPr>
          <p:nvPr>
            <p:ph type="sldNum" sz="quarter" idx="12"/>
          </p:nvPr>
        </p:nvSpPr>
        <p:spPr/>
        <p:txBody>
          <a:bodyPr/>
          <a:lstStyle/>
          <a:p>
            <a:fld id="{AD3FA0C2-B489-4077-856A-8024E30805C8}" type="slidenum">
              <a:rPr lang="en-GB" smtClean="0"/>
              <a:t>‹#›</a:t>
            </a:fld>
            <a:endParaRPr lang="en-GB"/>
          </a:p>
        </p:txBody>
      </p:sp>
    </p:spTree>
    <p:extLst>
      <p:ext uri="{BB962C8B-B14F-4D97-AF65-F5344CB8AC3E}">
        <p14:creationId xmlns:p14="http://schemas.microsoft.com/office/powerpoint/2010/main" val="1028736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9A330-2488-3E72-BA07-FCB0020B358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A071C98-C817-FA81-CACE-B37730C1CEC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304BDDC-DC97-D055-9F76-D6E6E2DE9780}"/>
              </a:ext>
            </a:extLst>
          </p:cNvPr>
          <p:cNvSpPr>
            <a:spLocks noGrp="1"/>
          </p:cNvSpPr>
          <p:nvPr>
            <p:ph type="dt" sz="half" idx="10"/>
          </p:nvPr>
        </p:nvSpPr>
        <p:spPr/>
        <p:txBody>
          <a:bodyPr/>
          <a:lstStyle/>
          <a:p>
            <a:fld id="{9E38AA0E-001C-4FA2-BDA1-3EF8C303D935}" type="datetimeFigureOut">
              <a:rPr lang="en-GB" smtClean="0"/>
              <a:t>28/06/2024</a:t>
            </a:fld>
            <a:endParaRPr lang="en-GB"/>
          </a:p>
        </p:txBody>
      </p:sp>
      <p:sp>
        <p:nvSpPr>
          <p:cNvPr id="5" name="Footer Placeholder 4">
            <a:extLst>
              <a:ext uri="{FF2B5EF4-FFF2-40B4-BE49-F238E27FC236}">
                <a16:creationId xmlns:a16="http://schemas.microsoft.com/office/drawing/2014/main" id="{8BEA1A93-F482-3466-E293-00B4C02BC6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506358-5CD4-1F6B-2FCD-511AAA014B5B}"/>
              </a:ext>
            </a:extLst>
          </p:cNvPr>
          <p:cNvSpPr>
            <a:spLocks noGrp="1"/>
          </p:cNvSpPr>
          <p:nvPr>
            <p:ph type="sldNum" sz="quarter" idx="12"/>
          </p:nvPr>
        </p:nvSpPr>
        <p:spPr/>
        <p:txBody>
          <a:bodyPr/>
          <a:lstStyle/>
          <a:p>
            <a:fld id="{1DF7E34A-5AA0-4F1F-9908-2708870E67CC}" type="slidenum">
              <a:rPr lang="en-GB" smtClean="0"/>
              <a:t>‹#›</a:t>
            </a:fld>
            <a:endParaRPr lang="en-GB"/>
          </a:p>
        </p:txBody>
      </p:sp>
    </p:spTree>
    <p:extLst>
      <p:ext uri="{BB962C8B-B14F-4D97-AF65-F5344CB8AC3E}">
        <p14:creationId xmlns:p14="http://schemas.microsoft.com/office/powerpoint/2010/main" val="14940674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E4ED9-E228-C03D-8E2F-88079D170E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B9D4433-C97A-86A1-4817-48063BE084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61E51C-4F96-14A7-BF18-1CC7FF40B458}"/>
              </a:ext>
            </a:extLst>
          </p:cNvPr>
          <p:cNvSpPr>
            <a:spLocks noGrp="1"/>
          </p:cNvSpPr>
          <p:nvPr>
            <p:ph type="dt" sz="half" idx="10"/>
          </p:nvPr>
        </p:nvSpPr>
        <p:spPr/>
        <p:txBody>
          <a:bodyPr/>
          <a:lstStyle/>
          <a:p>
            <a:fld id="{EDBDE58F-7D85-42FB-9122-6459477BFB0C}" type="datetimeFigureOut">
              <a:rPr lang="en-GB" smtClean="0"/>
              <a:t>28/06/2024</a:t>
            </a:fld>
            <a:endParaRPr lang="en-GB"/>
          </a:p>
        </p:txBody>
      </p:sp>
      <p:sp>
        <p:nvSpPr>
          <p:cNvPr id="5" name="Footer Placeholder 4">
            <a:extLst>
              <a:ext uri="{FF2B5EF4-FFF2-40B4-BE49-F238E27FC236}">
                <a16:creationId xmlns:a16="http://schemas.microsoft.com/office/drawing/2014/main" id="{A1FE4288-B9BF-4CD6-8065-F45583639A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C3C7E5-02FF-BD99-D6A1-F3B6DAC3EB60}"/>
              </a:ext>
            </a:extLst>
          </p:cNvPr>
          <p:cNvSpPr>
            <a:spLocks noGrp="1"/>
          </p:cNvSpPr>
          <p:nvPr>
            <p:ph type="sldNum" sz="quarter" idx="12"/>
          </p:nvPr>
        </p:nvSpPr>
        <p:spPr/>
        <p:txBody>
          <a:bodyPr/>
          <a:lstStyle/>
          <a:p>
            <a:fld id="{AD3FA0C2-B489-4077-856A-8024E30805C8}" type="slidenum">
              <a:rPr lang="en-GB" smtClean="0"/>
              <a:t>‹#›</a:t>
            </a:fld>
            <a:endParaRPr lang="en-GB"/>
          </a:p>
        </p:txBody>
      </p:sp>
    </p:spTree>
    <p:extLst>
      <p:ext uri="{BB962C8B-B14F-4D97-AF65-F5344CB8AC3E}">
        <p14:creationId xmlns:p14="http://schemas.microsoft.com/office/powerpoint/2010/main" val="9669482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074C1-0160-5181-549A-956BB383841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9BD5FEC-1D1A-0FD0-038A-CF0AF238B5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44D2466-A370-7164-5A23-125ED232F6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835447A-A7F1-7184-EB4B-5818B18EBF4F}"/>
              </a:ext>
            </a:extLst>
          </p:cNvPr>
          <p:cNvSpPr>
            <a:spLocks noGrp="1"/>
          </p:cNvSpPr>
          <p:nvPr>
            <p:ph type="dt" sz="half" idx="10"/>
          </p:nvPr>
        </p:nvSpPr>
        <p:spPr/>
        <p:txBody>
          <a:bodyPr/>
          <a:lstStyle/>
          <a:p>
            <a:fld id="{EDBDE58F-7D85-42FB-9122-6459477BFB0C}" type="datetimeFigureOut">
              <a:rPr lang="en-GB" smtClean="0"/>
              <a:t>28/06/2024</a:t>
            </a:fld>
            <a:endParaRPr lang="en-GB"/>
          </a:p>
        </p:txBody>
      </p:sp>
      <p:sp>
        <p:nvSpPr>
          <p:cNvPr id="6" name="Footer Placeholder 5">
            <a:extLst>
              <a:ext uri="{FF2B5EF4-FFF2-40B4-BE49-F238E27FC236}">
                <a16:creationId xmlns:a16="http://schemas.microsoft.com/office/drawing/2014/main" id="{D76F4CB9-38AF-350F-9E14-1CBCFC8DD66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FE030E-A322-F37C-8C6E-F595F00C2A06}"/>
              </a:ext>
            </a:extLst>
          </p:cNvPr>
          <p:cNvSpPr>
            <a:spLocks noGrp="1"/>
          </p:cNvSpPr>
          <p:nvPr>
            <p:ph type="sldNum" sz="quarter" idx="12"/>
          </p:nvPr>
        </p:nvSpPr>
        <p:spPr/>
        <p:txBody>
          <a:bodyPr/>
          <a:lstStyle/>
          <a:p>
            <a:fld id="{AD3FA0C2-B489-4077-856A-8024E30805C8}" type="slidenum">
              <a:rPr lang="en-GB" smtClean="0"/>
              <a:t>‹#›</a:t>
            </a:fld>
            <a:endParaRPr lang="en-GB"/>
          </a:p>
        </p:txBody>
      </p:sp>
    </p:spTree>
    <p:extLst>
      <p:ext uri="{BB962C8B-B14F-4D97-AF65-F5344CB8AC3E}">
        <p14:creationId xmlns:p14="http://schemas.microsoft.com/office/powerpoint/2010/main" val="1904949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FB2CA-AAF9-1055-B030-9B7F4196AF8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8091350-3E8B-28DE-0063-7F08A14A4F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8FB19E-5AAC-147B-2AFB-479C6AEBE6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FF46DA0-9C16-E5B7-F80B-52BA094F6F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E36C9B-3797-B13E-8D15-9FF83FA897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A9516DB-4DA3-844D-87D7-452B2E0888DF}"/>
              </a:ext>
            </a:extLst>
          </p:cNvPr>
          <p:cNvSpPr>
            <a:spLocks noGrp="1"/>
          </p:cNvSpPr>
          <p:nvPr>
            <p:ph type="dt" sz="half" idx="10"/>
          </p:nvPr>
        </p:nvSpPr>
        <p:spPr/>
        <p:txBody>
          <a:bodyPr/>
          <a:lstStyle/>
          <a:p>
            <a:fld id="{EDBDE58F-7D85-42FB-9122-6459477BFB0C}" type="datetimeFigureOut">
              <a:rPr lang="en-GB" smtClean="0"/>
              <a:t>28/06/2024</a:t>
            </a:fld>
            <a:endParaRPr lang="en-GB"/>
          </a:p>
        </p:txBody>
      </p:sp>
      <p:sp>
        <p:nvSpPr>
          <p:cNvPr id="8" name="Footer Placeholder 7">
            <a:extLst>
              <a:ext uri="{FF2B5EF4-FFF2-40B4-BE49-F238E27FC236}">
                <a16:creationId xmlns:a16="http://schemas.microsoft.com/office/drawing/2014/main" id="{E774A97A-3DDD-2502-9836-81E346982DE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874CBE5-B9F3-F3CA-3C76-4BDC8532B40A}"/>
              </a:ext>
            </a:extLst>
          </p:cNvPr>
          <p:cNvSpPr>
            <a:spLocks noGrp="1"/>
          </p:cNvSpPr>
          <p:nvPr>
            <p:ph type="sldNum" sz="quarter" idx="12"/>
          </p:nvPr>
        </p:nvSpPr>
        <p:spPr/>
        <p:txBody>
          <a:bodyPr/>
          <a:lstStyle/>
          <a:p>
            <a:fld id="{AD3FA0C2-B489-4077-856A-8024E30805C8}" type="slidenum">
              <a:rPr lang="en-GB" smtClean="0"/>
              <a:t>‹#›</a:t>
            </a:fld>
            <a:endParaRPr lang="en-GB"/>
          </a:p>
        </p:txBody>
      </p:sp>
    </p:spTree>
    <p:extLst>
      <p:ext uri="{BB962C8B-B14F-4D97-AF65-F5344CB8AC3E}">
        <p14:creationId xmlns:p14="http://schemas.microsoft.com/office/powerpoint/2010/main" val="38124011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DD0CC-DB90-165E-C55D-BAA3F8F758A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B1A73AE-1585-4225-45CF-AA326A6EA890}"/>
              </a:ext>
            </a:extLst>
          </p:cNvPr>
          <p:cNvSpPr>
            <a:spLocks noGrp="1"/>
          </p:cNvSpPr>
          <p:nvPr>
            <p:ph type="dt" sz="half" idx="10"/>
          </p:nvPr>
        </p:nvSpPr>
        <p:spPr/>
        <p:txBody>
          <a:bodyPr/>
          <a:lstStyle/>
          <a:p>
            <a:fld id="{EDBDE58F-7D85-42FB-9122-6459477BFB0C}" type="datetimeFigureOut">
              <a:rPr lang="en-GB" smtClean="0"/>
              <a:t>28/06/2024</a:t>
            </a:fld>
            <a:endParaRPr lang="en-GB"/>
          </a:p>
        </p:txBody>
      </p:sp>
      <p:sp>
        <p:nvSpPr>
          <p:cNvPr id="4" name="Footer Placeholder 3">
            <a:extLst>
              <a:ext uri="{FF2B5EF4-FFF2-40B4-BE49-F238E27FC236}">
                <a16:creationId xmlns:a16="http://schemas.microsoft.com/office/drawing/2014/main" id="{60ECEEA8-1CDF-BBDF-8A80-3DEC21602F1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4F6B004-AE71-5A11-986A-7DC1683BC027}"/>
              </a:ext>
            </a:extLst>
          </p:cNvPr>
          <p:cNvSpPr>
            <a:spLocks noGrp="1"/>
          </p:cNvSpPr>
          <p:nvPr>
            <p:ph type="sldNum" sz="quarter" idx="12"/>
          </p:nvPr>
        </p:nvSpPr>
        <p:spPr/>
        <p:txBody>
          <a:bodyPr/>
          <a:lstStyle/>
          <a:p>
            <a:fld id="{AD3FA0C2-B489-4077-856A-8024E30805C8}" type="slidenum">
              <a:rPr lang="en-GB" smtClean="0"/>
              <a:t>‹#›</a:t>
            </a:fld>
            <a:endParaRPr lang="en-GB"/>
          </a:p>
        </p:txBody>
      </p:sp>
    </p:spTree>
    <p:extLst>
      <p:ext uri="{BB962C8B-B14F-4D97-AF65-F5344CB8AC3E}">
        <p14:creationId xmlns:p14="http://schemas.microsoft.com/office/powerpoint/2010/main" val="2036564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25FB73-7A8D-FD06-CF44-AA78754B9A16}"/>
              </a:ext>
            </a:extLst>
          </p:cNvPr>
          <p:cNvSpPr>
            <a:spLocks noGrp="1"/>
          </p:cNvSpPr>
          <p:nvPr>
            <p:ph type="dt" sz="half" idx="10"/>
          </p:nvPr>
        </p:nvSpPr>
        <p:spPr/>
        <p:txBody>
          <a:bodyPr/>
          <a:lstStyle/>
          <a:p>
            <a:fld id="{EDBDE58F-7D85-42FB-9122-6459477BFB0C}" type="datetimeFigureOut">
              <a:rPr lang="en-GB" smtClean="0"/>
              <a:t>28/06/2024</a:t>
            </a:fld>
            <a:endParaRPr lang="en-GB"/>
          </a:p>
        </p:txBody>
      </p:sp>
      <p:sp>
        <p:nvSpPr>
          <p:cNvPr id="3" name="Footer Placeholder 2">
            <a:extLst>
              <a:ext uri="{FF2B5EF4-FFF2-40B4-BE49-F238E27FC236}">
                <a16:creationId xmlns:a16="http://schemas.microsoft.com/office/drawing/2014/main" id="{EA1C085C-B8C7-D822-2D6D-63E9A8E0192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70DC69E-AD1E-7D47-B90C-A6FBEE955DD4}"/>
              </a:ext>
            </a:extLst>
          </p:cNvPr>
          <p:cNvSpPr>
            <a:spLocks noGrp="1"/>
          </p:cNvSpPr>
          <p:nvPr>
            <p:ph type="sldNum" sz="quarter" idx="12"/>
          </p:nvPr>
        </p:nvSpPr>
        <p:spPr/>
        <p:txBody>
          <a:bodyPr/>
          <a:lstStyle/>
          <a:p>
            <a:fld id="{AD3FA0C2-B489-4077-856A-8024E30805C8}" type="slidenum">
              <a:rPr lang="en-GB" smtClean="0"/>
              <a:t>‹#›</a:t>
            </a:fld>
            <a:endParaRPr lang="en-GB"/>
          </a:p>
        </p:txBody>
      </p:sp>
    </p:spTree>
    <p:extLst>
      <p:ext uri="{BB962C8B-B14F-4D97-AF65-F5344CB8AC3E}">
        <p14:creationId xmlns:p14="http://schemas.microsoft.com/office/powerpoint/2010/main" val="59284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99761-9B29-1E81-C43D-E05B98E4B0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75DF8D8-E329-E62C-738F-2DC51B694A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6158A3F-D4DD-D8F5-7643-693303DB68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3679A0-2C64-2C05-95D5-684E171A3F18}"/>
              </a:ext>
            </a:extLst>
          </p:cNvPr>
          <p:cNvSpPr>
            <a:spLocks noGrp="1"/>
          </p:cNvSpPr>
          <p:nvPr>
            <p:ph type="dt" sz="half" idx="10"/>
          </p:nvPr>
        </p:nvSpPr>
        <p:spPr/>
        <p:txBody>
          <a:bodyPr/>
          <a:lstStyle/>
          <a:p>
            <a:fld id="{EDBDE58F-7D85-42FB-9122-6459477BFB0C}" type="datetimeFigureOut">
              <a:rPr lang="en-GB" smtClean="0"/>
              <a:t>28/06/2024</a:t>
            </a:fld>
            <a:endParaRPr lang="en-GB"/>
          </a:p>
        </p:txBody>
      </p:sp>
      <p:sp>
        <p:nvSpPr>
          <p:cNvPr id="6" name="Footer Placeholder 5">
            <a:extLst>
              <a:ext uri="{FF2B5EF4-FFF2-40B4-BE49-F238E27FC236}">
                <a16:creationId xmlns:a16="http://schemas.microsoft.com/office/drawing/2014/main" id="{0709373C-1674-08B9-4282-7777E24DF2D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F6E1236-2C76-46FF-78F4-0567E8F9D008}"/>
              </a:ext>
            </a:extLst>
          </p:cNvPr>
          <p:cNvSpPr>
            <a:spLocks noGrp="1"/>
          </p:cNvSpPr>
          <p:nvPr>
            <p:ph type="sldNum" sz="quarter" idx="12"/>
          </p:nvPr>
        </p:nvSpPr>
        <p:spPr/>
        <p:txBody>
          <a:bodyPr/>
          <a:lstStyle/>
          <a:p>
            <a:fld id="{AD3FA0C2-B489-4077-856A-8024E30805C8}" type="slidenum">
              <a:rPr lang="en-GB" smtClean="0"/>
              <a:t>‹#›</a:t>
            </a:fld>
            <a:endParaRPr lang="en-GB"/>
          </a:p>
        </p:txBody>
      </p:sp>
    </p:spTree>
    <p:extLst>
      <p:ext uri="{BB962C8B-B14F-4D97-AF65-F5344CB8AC3E}">
        <p14:creationId xmlns:p14="http://schemas.microsoft.com/office/powerpoint/2010/main" val="16511001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B0E3C-F917-40D1-D09A-EC10AC511E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533B493-1F28-157B-B581-A13BF2CEE3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5315F59-B2B9-FE83-0E59-409D78288C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2AB51C-B5D8-F0D2-9641-9D356367080A}"/>
              </a:ext>
            </a:extLst>
          </p:cNvPr>
          <p:cNvSpPr>
            <a:spLocks noGrp="1"/>
          </p:cNvSpPr>
          <p:nvPr>
            <p:ph type="dt" sz="half" idx="10"/>
          </p:nvPr>
        </p:nvSpPr>
        <p:spPr/>
        <p:txBody>
          <a:bodyPr/>
          <a:lstStyle/>
          <a:p>
            <a:fld id="{EDBDE58F-7D85-42FB-9122-6459477BFB0C}" type="datetimeFigureOut">
              <a:rPr lang="en-GB" smtClean="0"/>
              <a:t>28/06/2024</a:t>
            </a:fld>
            <a:endParaRPr lang="en-GB"/>
          </a:p>
        </p:txBody>
      </p:sp>
      <p:sp>
        <p:nvSpPr>
          <p:cNvPr id="6" name="Footer Placeholder 5">
            <a:extLst>
              <a:ext uri="{FF2B5EF4-FFF2-40B4-BE49-F238E27FC236}">
                <a16:creationId xmlns:a16="http://schemas.microsoft.com/office/drawing/2014/main" id="{B78F4FE7-22EA-B2C0-478D-54EAA66217C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D4906D8-9C68-659E-0119-3DEB499949FA}"/>
              </a:ext>
            </a:extLst>
          </p:cNvPr>
          <p:cNvSpPr>
            <a:spLocks noGrp="1"/>
          </p:cNvSpPr>
          <p:nvPr>
            <p:ph type="sldNum" sz="quarter" idx="12"/>
          </p:nvPr>
        </p:nvSpPr>
        <p:spPr/>
        <p:txBody>
          <a:bodyPr/>
          <a:lstStyle/>
          <a:p>
            <a:fld id="{AD3FA0C2-B489-4077-856A-8024E30805C8}" type="slidenum">
              <a:rPr lang="en-GB" smtClean="0"/>
              <a:t>‹#›</a:t>
            </a:fld>
            <a:endParaRPr lang="en-GB"/>
          </a:p>
        </p:txBody>
      </p:sp>
    </p:spTree>
    <p:extLst>
      <p:ext uri="{BB962C8B-B14F-4D97-AF65-F5344CB8AC3E}">
        <p14:creationId xmlns:p14="http://schemas.microsoft.com/office/powerpoint/2010/main" val="28257024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66A7A-5F0E-01C0-4271-D3EB507A264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02D8FC7-BC43-51D0-D4E1-7FDD20F265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9E40EE-F6B8-7092-9F55-0630A6DD9D4A}"/>
              </a:ext>
            </a:extLst>
          </p:cNvPr>
          <p:cNvSpPr>
            <a:spLocks noGrp="1"/>
          </p:cNvSpPr>
          <p:nvPr>
            <p:ph type="dt" sz="half" idx="10"/>
          </p:nvPr>
        </p:nvSpPr>
        <p:spPr/>
        <p:txBody>
          <a:bodyPr/>
          <a:lstStyle/>
          <a:p>
            <a:fld id="{EDBDE58F-7D85-42FB-9122-6459477BFB0C}" type="datetimeFigureOut">
              <a:rPr lang="en-GB" smtClean="0"/>
              <a:t>28/06/2024</a:t>
            </a:fld>
            <a:endParaRPr lang="en-GB"/>
          </a:p>
        </p:txBody>
      </p:sp>
      <p:sp>
        <p:nvSpPr>
          <p:cNvPr id="5" name="Footer Placeholder 4">
            <a:extLst>
              <a:ext uri="{FF2B5EF4-FFF2-40B4-BE49-F238E27FC236}">
                <a16:creationId xmlns:a16="http://schemas.microsoft.com/office/drawing/2014/main" id="{A5916407-3314-D70F-2C25-6A84CE2071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C707E1-E90E-8BC4-07D3-CC2835F5BB60}"/>
              </a:ext>
            </a:extLst>
          </p:cNvPr>
          <p:cNvSpPr>
            <a:spLocks noGrp="1"/>
          </p:cNvSpPr>
          <p:nvPr>
            <p:ph type="sldNum" sz="quarter" idx="12"/>
          </p:nvPr>
        </p:nvSpPr>
        <p:spPr/>
        <p:txBody>
          <a:bodyPr/>
          <a:lstStyle/>
          <a:p>
            <a:fld id="{AD3FA0C2-B489-4077-856A-8024E30805C8}" type="slidenum">
              <a:rPr lang="en-GB" smtClean="0"/>
              <a:t>‹#›</a:t>
            </a:fld>
            <a:endParaRPr lang="en-GB"/>
          </a:p>
        </p:txBody>
      </p:sp>
    </p:spTree>
    <p:extLst>
      <p:ext uri="{BB962C8B-B14F-4D97-AF65-F5344CB8AC3E}">
        <p14:creationId xmlns:p14="http://schemas.microsoft.com/office/powerpoint/2010/main" val="18324845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9AD20F-5A81-024D-FAC2-8C3CCC5BA5B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C935279-E06A-A5A9-E8CA-9EFD2EFD08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A596F1-DAAB-6377-4444-7C1C614CCC1C}"/>
              </a:ext>
            </a:extLst>
          </p:cNvPr>
          <p:cNvSpPr>
            <a:spLocks noGrp="1"/>
          </p:cNvSpPr>
          <p:nvPr>
            <p:ph type="dt" sz="half" idx="10"/>
          </p:nvPr>
        </p:nvSpPr>
        <p:spPr/>
        <p:txBody>
          <a:bodyPr/>
          <a:lstStyle/>
          <a:p>
            <a:fld id="{EDBDE58F-7D85-42FB-9122-6459477BFB0C}" type="datetimeFigureOut">
              <a:rPr lang="en-GB" smtClean="0"/>
              <a:t>28/06/2024</a:t>
            </a:fld>
            <a:endParaRPr lang="en-GB"/>
          </a:p>
        </p:txBody>
      </p:sp>
      <p:sp>
        <p:nvSpPr>
          <p:cNvPr id="5" name="Footer Placeholder 4">
            <a:extLst>
              <a:ext uri="{FF2B5EF4-FFF2-40B4-BE49-F238E27FC236}">
                <a16:creationId xmlns:a16="http://schemas.microsoft.com/office/drawing/2014/main" id="{1495F1BB-97C1-AEBE-1519-71B97AC8E8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98F19D-1688-4163-690D-E7C23B642124}"/>
              </a:ext>
            </a:extLst>
          </p:cNvPr>
          <p:cNvSpPr>
            <a:spLocks noGrp="1"/>
          </p:cNvSpPr>
          <p:nvPr>
            <p:ph type="sldNum" sz="quarter" idx="12"/>
          </p:nvPr>
        </p:nvSpPr>
        <p:spPr/>
        <p:txBody>
          <a:bodyPr/>
          <a:lstStyle/>
          <a:p>
            <a:fld id="{AD3FA0C2-B489-4077-856A-8024E30805C8}" type="slidenum">
              <a:rPr lang="en-GB" smtClean="0"/>
              <a:t>‹#›</a:t>
            </a:fld>
            <a:endParaRPr lang="en-GB"/>
          </a:p>
        </p:txBody>
      </p:sp>
    </p:spTree>
    <p:extLst>
      <p:ext uri="{BB962C8B-B14F-4D97-AF65-F5344CB8AC3E}">
        <p14:creationId xmlns:p14="http://schemas.microsoft.com/office/powerpoint/2010/main" val="19439333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Front title slide">
    <p:bg>
      <p:bgPr>
        <a:solidFill>
          <a:srgbClr val="F6F8F8"/>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98E9D71-498A-0294-DB92-FA8A45963CA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330720" y="-508517"/>
            <a:ext cx="11319578" cy="8005665"/>
          </a:xfrm>
          <a:prstGeom prst="rect">
            <a:avLst/>
          </a:prstGeom>
        </p:spPr>
      </p:pic>
      <p:sp>
        <p:nvSpPr>
          <p:cNvPr id="2" name="Title 1">
            <a:extLst>
              <a:ext uri="{FF2B5EF4-FFF2-40B4-BE49-F238E27FC236}">
                <a16:creationId xmlns:a16="http://schemas.microsoft.com/office/drawing/2014/main" id="{7CD054BE-B63C-B248-A010-D04767679CD8}"/>
              </a:ext>
            </a:extLst>
          </p:cNvPr>
          <p:cNvSpPr>
            <a:spLocks noGrp="1"/>
          </p:cNvSpPr>
          <p:nvPr>
            <p:ph type="ctrTitle" hasCustomPrompt="1"/>
          </p:nvPr>
        </p:nvSpPr>
        <p:spPr>
          <a:xfrm>
            <a:off x="432000" y="1002268"/>
            <a:ext cx="4643853" cy="2507695"/>
          </a:xfrm>
          <a:prstGeom prst="rect">
            <a:avLst/>
          </a:prstGeom>
        </p:spPr>
        <p:txBody>
          <a:bodyPr lIns="0" tIns="0" rIns="0" bIns="0" anchor="b">
            <a:noAutofit/>
          </a:bodyPr>
          <a:lstStyle>
            <a:lvl1pPr algn="l">
              <a:defRPr sz="5400" b="1" spc="-30" baseline="0">
                <a:solidFill>
                  <a:schemeClr val="tx1"/>
                </a:solidFill>
              </a:defRPr>
            </a:lvl1pPr>
          </a:lstStyle>
          <a:p>
            <a:r>
              <a:rPr lang="en-GB" dirty="0"/>
              <a:t>Presentation title</a:t>
            </a:r>
          </a:p>
        </p:txBody>
      </p:sp>
      <p:sp>
        <p:nvSpPr>
          <p:cNvPr id="3" name="Subtitle 2">
            <a:extLst>
              <a:ext uri="{FF2B5EF4-FFF2-40B4-BE49-F238E27FC236}">
                <a16:creationId xmlns:a16="http://schemas.microsoft.com/office/drawing/2014/main" id="{AEB3AB80-4EA2-FC4A-9654-92EF4DFF45D6}"/>
              </a:ext>
            </a:extLst>
          </p:cNvPr>
          <p:cNvSpPr>
            <a:spLocks noGrp="1"/>
          </p:cNvSpPr>
          <p:nvPr>
            <p:ph type="subTitle" idx="1"/>
          </p:nvPr>
        </p:nvSpPr>
        <p:spPr>
          <a:xfrm>
            <a:off x="432000" y="3600000"/>
            <a:ext cx="7973051" cy="1024967"/>
          </a:xfrm>
          <a:prstGeom prst="rect">
            <a:avLst/>
          </a:prstGeom>
        </p:spPr>
        <p:txBody>
          <a:bodyPr lIns="0" tIns="0" rIns="0" bIns="0">
            <a:normAutofit/>
          </a:bodyPr>
          <a:lstStyle>
            <a:lvl1pPr marL="0" indent="0" algn="l">
              <a:buNone/>
              <a:defRPr sz="2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6" name="Slide Number Placeholder 5">
            <a:extLst>
              <a:ext uri="{FF2B5EF4-FFF2-40B4-BE49-F238E27FC236}">
                <a16:creationId xmlns:a16="http://schemas.microsoft.com/office/drawing/2014/main" id="{DA80857E-40D1-074A-8CBC-E3E38E695791}"/>
              </a:ext>
            </a:extLst>
          </p:cNvPr>
          <p:cNvSpPr>
            <a:spLocks noGrp="1"/>
          </p:cNvSpPr>
          <p:nvPr>
            <p:ph type="sldNum" sz="quarter" idx="12"/>
          </p:nvPr>
        </p:nvSpPr>
        <p:spPr>
          <a:xfrm>
            <a:off x="8610600" y="6356350"/>
            <a:ext cx="3002280" cy="365125"/>
          </a:xfrm>
          <a:prstGeom prst="rect">
            <a:avLst/>
          </a:prstGeom>
        </p:spPr>
        <p:txBody>
          <a:bodyPr/>
          <a:lstStyle/>
          <a:p>
            <a:fld id="{B8B67EA4-DCE3-FB49-A794-A4595EF638BC}" type="slidenum">
              <a:rPr lang="en-GB" smtClean="0"/>
              <a:t>‹#›</a:t>
            </a:fld>
            <a:endParaRPr lang="en-GB" dirty="0"/>
          </a:p>
        </p:txBody>
      </p:sp>
      <p:sp>
        <p:nvSpPr>
          <p:cNvPr id="12" name="TextBox 11">
            <a:extLst>
              <a:ext uri="{FF2B5EF4-FFF2-40B4-BE49-F238E27FC236}">
                <a16:creationId xmlns:a16="http://schemas.microsoft.com/office/drawing/2014/main" id="{391DEB39-6B31-D948-AF21-75D8DF423B1B}"/>
              </a:ext>
            </a:extLst>
          </p:cNvPr>
          <p:cNvSpPr txBox="1"/>
          <p:nvPr userDrawn="1"/>
        </p:nvSpPr>
        <p:spPr>
          <a:xfrm>
            <a:off x="3225114" y="601774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ext Placeholder 10">
            <a:extLst>
              <a:ext uri="{FF2B5EF4-FFF2-40B4-BE49-F238E27FC236}">
                <a16:creationId xmlns:a16="http://schemas.microsoft.com/office/drawing/2014/main" id="{78E63D1E-5669-124C-90CA-03B13A7D7AE0}"/>
              </a:ext>
            </a:extLst>
          </p:cNvPr>
          <p:cNvSpPr>
            <a:spLocks noGrp="1"/>
          </p:cNvSpPr>
          <p:nvPr>
            <p:ph type="body" sz="quarter" idx="13"/>
          </p:nvPr>
        </p:nvSpPr>
        <p:spPr>
          <a:xfrm>
            <a:off x="432000" y="5760000"/>
            <a:ext cx="6259513" cy="488950"/>
          </a:xfrm>
          <a:prstGeom prst="rect">
            <a:avLst/>
          </a:prstGeom>
        </p:spPr>
        <p:txBody>
          <a:bodyPr lIns="0" tIns="0" rIns="0" bIns="0">
            <a:normAutofit/>
          </a:bodyPr>
          <a:lstStyle>
            <a:lvl1pPr marL="0" indent="0">
              <a:lnSpc>
                <a:spcPct val="100000"/>
              </a:lnSpc>
              <a:spcBef>
                <a:spcPts val="0"/>
              </a:spcBef>
              <a:buNone/>
              <a:defRPr sz="2400">
                <a:solidFill>
                  <a:schemeClr val="accent6"/>
                </a:solidFill>
              </a:defRPr>
            </a:lvl1pPr>
            <a:lvl2pPr marL="357188" indent="0">
              <a:buNone/>
              <a:defRPr>
                <a:solidFill>
                  <a:schemeClr val="accent2"/>
                </a:solidFill>
              </a:defRPr>
            </a:lvl2pPr>
            <a:lvl3pPr marL="714375" indent="0">
              <a:buNone/>
              <a:defRPr>
                <a:solidFill>
                  <a:schemeClr val="accent2"/>
                </a:solidFill>
              </a:defRPr>
            </a:lvl3pPr>
            <a:lvl4pPr marL="1081087" indent="0">
              <a:buNone/>
              <a:defRPr>
                <a:solidFill>
                  <a:schemeClr val="accent2"/>
                </a:solidFill>
              </a:defRPr>
            </a:lvl4pPr>
            <a:lvl5pPr marL="1438275" indent="0">
              <a:buNone/>
              <a:defRPr>
                <a:solidFill>
                  <a:schemeClr val="accent2"/>
                </a:solidFill>
              </a:defRPr>
            </a:lvl5pPr>
          </a:lstStyle>
          <a:p>
            <a:pPr lvl="0"/>
            <a:r>
              <a:rPr lang="en-GB" dirty="0"/>
              <a:t>Click to edit Master text styles</a:t>
            </a:r>
          </a:p>
        </p:txBody>
      </p:sp>
      <p:sp>
        <p:nvSpPr>
          <p:cNvPr id="4" name="TextBox 3">
            <a:extLst>
              <a:ext uri="{FF2B5EF4-FFF2-40B4-BE49-F238E27FC236}">
                <a16:creationId xmlns:a16="http://schemas.microsoft.com/office/drawing/2014/main" id="{4DF2A1D7-0D87-D844-942F-FEAD20579184}"/>
              </a:ext>
            </a:extLst>
          </p:cNvPr>
          <p:cNvSpPr txBox="1"/>
          <p:nvPr userDrawn="1"/>
        </p:nvSpPr>
        <p:spPr>
          <a:xfrm>
            <a:off x="9233452" y="5486400"/>
            <a:ext cx="184731" cy="369332"/>
          </a:xfrm>
          <a:prstGeom prst="rect">
            <a:avLst/>
          </a:prstGeom>
          <a:noFill/>
        </p:spPr>
        <p:txBody>
          <a:bodyPr wrap="none" rtlCol="0">
            <a:spAutoFit/>
          </a:bodyPr>
          <a:lstStyle/>
          <a:p>
            <a:endParaRPr lang="en-US" dirty="0"/>
          </a:p>
        </p:txBody>
      </p:sp>
      <p:pic>
        <p:nvPicPr>
          <p:cNvPr id="9" name="Picture 8" descr="Logo&#10;&#10;Description automatically generated">
            <a:extLst>
              <a:ext uri="{FF2B5EF4-FFF2-40B4-BE49-F238E27FC236}">
                <a16:creationId xmlns:a16="http://schemas.microsoft.com/office/drawing/2014/main" id="{28D04FEF-6120-D9DF-6018-2393FD137B8B}"/>
              </a:ext>
            </a:extLst>
          </p:cNvPr>
          <p:cNvPicPr>
            <a:picLocks noChangeAspect="1"/>
          </p:cNvPicPr>
          <p:nvPr userDrawn="1"/>
        </p:nvPicPr>
        <p:blipFill>
          <a:blip r:embed="rId3"/>
          <a:stretch>
            <a:fillRect/>
          </a:stretch>
        </p:blipFill>
        <p:spPr>
          <a:xfrm>
            <a:off x="10551045" y="364425"/>
            <a:ext cx="1208955" cy="979789"/>
          </a:xfrm>
          <a:prstGeom prst="rect">
            <a:avLst/>
          </a:prstGeom>
        </p:spPr>
      </p:pic>
    </p:spTree>
    <p:extLst>
      <p:ext uri="{BB962C8B-B14F-4D97-AF65-F5344CB8AC3E}">
        <p14:creationId xmlns:p14="http://schemas.microsoft.com/office/powerpoint/2010/main" val="2456520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16CE6-1E16-30AD-4F24-B6FA09EE9C7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8E5FCAC0-ADFE-D242-C562-CFB1E5DEFC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1928D53-FB60-94E3-8DB4-F80ABDFCB835}"/>
              </a:ext>
            </a:extLst>
          </p:cNvPr>
          <p:cNvSpPr>
            <a:spLocks noGrp="1"/>
          </p:cNvSpPr>
          <p:nvPr>
            <p:ph type="dt" sz="half" idx="10"/>
          </p:nvPr>
        </p:nvSpPr>
        <p:spPr/>
        <p:txBody>
          <a:bodyPr/>
          <a:lstStyle/>
          <a:p>
            <a:fld id="{9E38AA0E-001C-4FA2-BDA1-3EF8C303D935}" type="datetimeFigureOut">
              <a:rPr lang="en-GB" smtClean="0"/>
              <a:t>28/06/2024</a:t>
            </a:fld>
            <a:endParaRPr lang="en-GB"/>
          </a:p>
        </p:txBody>
      </p:sp>
      <p:sp>
        <p:nvSpPr>
          <p:cNvPr id="5" name="Footer Placeholder 4">
            <a:extLst>
              <a:ext uri="{FF2B5EF4-FFF2-40B4-BE49-F238E27FC236}">
                <a16:creationId xmlns:a16="http://schemas.microsoft.com/office/drawing/2014/main" id="{C93DCFF1-379C-7921-78F7-E06533D3BE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33EEAD-D428-A5DB-A0D9-CD911000A12F}"/>
              </a:ext>
            </a:extLst>
          </p:cNvPr>
          <p:cNvSpPr>
            <a:spLocks noGrp="1"/>
          </p:cNvSpPr>
          <p:nvPr>
            <p:ph type="sldNum" sz="quarter" idx="12"/>
          </p:nvPr>
        </p:nvSpPr>
        <p:spPr/>
        <p:txBody>
          <a:bodyPr/>
          <a:lstStyle/>
          <a:p>
            <a:fld id="{1DF7E34A-5AA0-4F1F-9908-2708870E67CC}" type="slidenum">
              <a:rPr lang="en-GB" smtClean="0"/>
              <a:t>‹#›</a:t>
            </a:fld>
            <a:endParaRPr lang="en-GB"/>
          </a:p>
        </p:txBody>
      </p:sp>
    </p:spTree>
    <p:extLst>
      <p:ext uri="{BB962C8B-B14F-4D97-AF65-F5344CB8AC3E}">
        <p14:creationId xmlns:p14="http://schemas.microsoft.com/office/powerpoint/2010/main" val="6846256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4109" y="1210682"/>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4109" y="2141151"/>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GB"/>
              <a:t>PresenHigh Secure Hospital Authorisation Evidence Pack </a:t>
            </a:r>
            <a:endParaRPr lang="en-US"/>
          </a:p>
        </p:txBody>
      </p:sp>
      <p:pic>
        <p:nvPicPr>
          <p:cNvPr id="7" name="Picture 6">
            <a:extLst>
              <a:ext uri="{FF2B5EF4-FFF2-40B4-BE49-F238E27FC236}">
                <a16:creationId xmlns:a16="http://schemas.microsoft.com/office/drawing/2014/main" id="{3D9F83AB-04F8-4C53-93F7-BAAABEF4269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890000" y="360000"/>
            <a:ext cx="953272" cy="720000"/>
          </a:xfrm>
          <a:prstGeom prst="rect">
            <a:avLst/>
          </a:prstGeom>
          <a:noFill/>
          <a:ln>
            <a:noFill/>
          </a:ln>
        </p:spPr>
      </p:pic>
    </p:spTree>
    <p:extLst>
      <p:ext uri="{BB962C8B-B14F-4D97-AF65-F5344CB8AC3E}">
        <p14:creationId xmlns:p14="http://schemas.microsoft.com/office/powerpoint/2010/main" val="25310211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Heading, subhead, bullets one colum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F09CFFC-C421-A97A-14A3-FE2852D11994}"/>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32000" y="2771999"/>
            <a:ext cx="11088000" cy="3456000"/>
          </a:xfrm>
          <a:prstGeom prst="rect">
            <a:avLst/>
          </a:prstGeom>
        </p:spPr>
        <p:txBody>
          <a:bodyPr lIns="0" tIns="0" rIns="0" bIns="0">
            <a:norm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1" y="20880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F771D90-A686-C949-8872-F69893BCF8E4}"/>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4CD5CE1C-46DF-8846-A4A0-E19A9CC397B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4955267-CD3E-4484-1B20-32E90EB4EDCE}"/>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326279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4008B-FA7B-EF6B-AB3C-BC54E511F12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56AC0767-C3F7-061A-D80F-1820771000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4EABC2DB-AF34-7548-44AB-2646423FD6EB}"/>
              </a:ext>
            </a:extLst>
          </p:cNvPr>
          <p:cNvSpPr>
            <a:spLocks noGrp="1"/>
          </p:cNvSpPr>
          <p:nvPr>
            <p:ph type="dt" sz="half" idx="10"/>
          </p:nvPr>
        </p:nvSpPr>
        <p:spPr/>
        <p:txBody>
          <a:bodyPr/>
          <a:lstStyle/>
          <a:p>
            <a:fld id="{9B7050B9-BC0F-4126-A35D-3B3C6258D81C}" type="datetimeFigureOut">
              <a:rPr lang="en-GB" smtClean="0"/>
              <a:t>28/06/2024</a:t>
            </a:fld>
            <a:endParaRPr lang="en-GB"/>
          </a:p>
        </p:txBody>
      </p:sp>
      <p:sp>
        <p:nvSpPr>
          <p:cNvPr id="5" name="Footer Placeholder 4">
            <a:extLst>
              <a:ext uri="{FF2B5EF4-FFF2-40B4-BE49-F238E27FC236}">
                <a16:creationId xmlns:a16="http://schemas.microsoft.com/office/drawing/2014/main" id="{ED98EDDC-D1EF-B356-3B1E-4EE49A05A2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0522CE-F951-C613-7F1C-721BD694A1A2}"/>
              </a:ext>
            </a:extLst>
          </p:cNvPr>
          <p:cNvSpPr>
            <a:spLocks noGrp="1"/>
          </p:cNvSpPr>
          <p:nvPr>
            <p:ph type="sldNum" sz="quarter" idx="12"/>
          </p:nvPr>
        </p:nvSpPr>
        <p:spPr/>
        <p:txBody>
          <a:bodyPr/>
          <a:lstStyle/>
          <a:p>
            <a:fld id="{14CCC60A-230A-4723-B36D-D26CEB5A58AB}" type="slidenum">
              <a:rPr lang="en-GB" smtClean="0"/>
              <a:t>‹#›</a:t>
            </a:fld>
            <a:endParaRPr lang="en-GB"/>
          </a:p>
        </p:txBody>
      </p:sp>
    </p:spTree>
    <p:extLst>
      <p:ext uri="{BB962C8B-B14F-4D97-AF65-F5344CB8AC3E}">
        <p14:creationId xmlns:p14="http://schemas.microsoft.com/office/powerpoint/2010/main" val="37985579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CFFFF-2269-2452-995A-0171BC59EE8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67962DC-0EC1-5B14-94F4-67730C10923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F2D7D71-04D6-B082-976E-A2A6F0462DE7}"/>
              </a:ext>
            </a:extLst>
          </p:cNvPr>
          <p:cNvSpPr>
            <a:spLocks noGrp="1"/>
          </p:cNvSpPr>
          <p:nvPr>
            <p:ph type="dt" sz="half" idx="10"/>
          </p:nvPr>
        </p:nvSpPr>
        <p:spPr/>
        <p:txBody>
          <a:bodyPr/>
          <a:lstStyle/>
          <a:p>
            <a:fld id="{9B7050B9-BC0F-4126-A35D-3B3C6258D81C}" type="datetimeFigureOut">
              <a:rPr lang="en-GB" smtClean="0"/>
              <a:t>28/06/2024</a:t>
            </a:fld>
            <a:endParaRPr lang="en-GB"/>
          </a:p>
        </p:txBody>
      </p:sp>
      <p:sp>
        <p:nvSpPr>
          <p:cNvPr id="5" name="Footer Placeholder 4">
            <a:extLst>
              <a:ext uri="{FF2B5EF4-FFF2-40B4-BE49-F238E27FC236}">
                <a16:creationId xmlns:a16="http://schemas.microsoft.com/office/drawing/2014/main" id="{89EE01D7-F318-D430-9390-3A452514F3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32810C-34EA-4C75-D536-12C0CFF84621}"/>
              </a:ext>
            </a:extLst>
          </p:cNvPr>
          <p:cNvSpPr>
            <a:spLocks noGrp="1"/>
          </p:cNvSpPr>
          <p:nvPr>
            <p:ph type="sldNum" sz="quarter" idx="12"/>
          </p:nvPr>
        </p:nvSpPr>
        <p:spPr/>
        <p:txBody>
          <a:bodyPr/>
          <a:lstStyle/>
          <a:p>
            <a:fld id="{14CCC60A-230A-4723-B36D-D26CEB5A58AB}" type="slidenum">
              <a:rPr lang="en-GB" smtClean="0"/>
              <a:t>‹#›</a:t>
            </a:fld>
            <a:endParaRPr lang="en-GB"/>
          </a:p>
        </p:txBody>
      </p:sp>
    </p:spTree>
    <p:extLst>
      <p:ext uri="{BB962C8B-B14F-4D97-AF65-F5344CB8AC3E}">
        <p14:creationId xmlns:p14="http://schemas.microsoft.com/office/powerpoint/2010/main" val="21913079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E4442-C7B6-8D57-26DB-7C5ADE63C9B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68DFC305-7852-19A0-D5CB-ED8A26E6A68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95BD908-FEAE-D897-EDA3-A046B861FBCE}"/>
              </a:ext>
            </a:extLst>
          </p:cNvPr>
          <p:cNvSpPr>
            <a:spLocks noGrp="1"/>
          </p:cNvSpPr>
          <p:nvPr>
            <p:ph type="dt" sz="half" idx="10"/>
          </p:nvPr>
        </p:nvSpPr>
        <p:spPr/>
        <p:txBody>
          <a:bodyPr/>
          <a:lstStyle/>
          <a:p>
            <a:fld id="{9B7050B9-BC0F-4126-A35D-3B3C6258D81C}" type="datetimeFigureOut">
              <a:rPr lang="en-GB" smtClean="0"/>
              <a:t>28/06/2024</a:t>
            </a:fld>
            <a:endParaRPr lang="en-GB"/>
          </a:p>
        </p:txBody>
      </p:sp>
      <p:sp>
        <p:nvSpPr>
          <p:cNvPr id="5" name="Footer Placeholder 4">
            <a:extLst>
              <a:ext uri="{FF2B5EF4-FFF2-40B4-BE49-F238E27FC236}">
                <a16:creationId xmlns:a16="http://schemas.microsoft.com/office/drawing/2014/main" id="{3DDA280F-A0EB-5FA7-1410-17A6FCE8A9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3BAB80-0844-3EB1-35C1-CD0ED84005B7}"/>
              </a:ext>
            </a:extLst>
          </p:cNvPr>
          <p:cNvSpPr>
            <a:spLocks noGrp="1"/>
          </p:cNvSpPr>
          <p:nvPr>
            <p:ph type="sldNum" sz="quarter" idx="12"/>
          </p:nvPr>
        </p:nvSpPr>
        <p:spPr/>
        <p:txBody>
          <a:bodyPr/>
          <a:lstStyle/>
          <a:p>
            <a:fld id="{14CCC60A-230A-4723-B36D-D26CEB5A58AB}" type="slidenum">
              <a:rPr lang="en-GB" smtClean="0"/>
              <a:t>‹#›</a:t>
            </a:fld>
            <a:endParaRPr lang="en-GB"/>
          </a:p>
        </p:txBody>
      </p:sp>
    </p:spTree>
    <p:extLst>
      <p:ext uri="{BB962C8B-B14F-4D97-AF65-F5344CB8AC3E}">
        <p14:creationId xmlns:p14="http://schemas.microsoft.com/office/powerpoint/2010/main" val="34630392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1ED55-57E8-8414-39B7-71F3A226480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E8C9E7C-AFA2-BC65-B281-B18E4757957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D7039900-7761-F104-1FDE-81FE40D57E6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6B72C71C-291F-9CE5-7DC5-7B57D463A226}"/>
              </a:ext>
            </a:extLst>
          </p:cNvPr>
          <p:cNvSpPr>
            <a:spLocks noGrp="1"/>
          </p:cNvSpPr>
          <p:nvPr>
            <p:ph type="dt" sz="half" idx="10"/>
          </p:nvPr>
        </p:nvSpPr>
        <p:spPr/>
        <p:txBody>
          <a:bodyPr/>
          <a:lstStyle/>
          <a:p>
            <a:fld id="{9B7050B9-BC0F-4126-A35D-3B3C6258D81C}" type="datetimeFigureOut">
              <a:rPr lang="en-GB" smtClean="0"/>
              <a:t>28/06/2024</a:t>
            </a:fld>
            <a:endParaRPr lang="en-GB"/>
          </a:p>
        </p:txBody>
      </p:sp>
      <p:sp>
        <p:nvSpPr>
          <p:cNvPr id="6" name="Footer Placeholder 5">
            <a:extLst>
              <a:ext uri="{FF2B5EF4-FFF2-40B4-BE49-F238E27FC236}">
                <a16:creationId xmlns:a16="http://schemas.microsoft.com/office/drawing/2014/main" id="{86B2B4A6-3669-9A46-6FCF-D2FBF872A8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D62078-6CED-42AF-5400-0D58CD6E4507}"/>
              </a:ext>
            </a:extLst>
          </p:cNvPr>
          <p:cNvSpPr>
            <a:spLocks noGrp="1"/>
          </p:cNvSpPr>
          <p:nvPr>
            <p:ph type="sldNum" sz="quarter" idx="12"/>
          </p:nvPr>
        </p:nvSpPr>
        <p:spPr/>
        <p:txBody>
          <a:bodyPr/>
          <a:lstStyle/>
          <a:p>
            <a:fld id="{14CCC60A-230A-4723-B36D-D26CEB5A58AB}" type="slidenum">
              <a:rPr lang="en-GB" smtClean="0"/>
              <a:t>‹#›</a:t>
            </a:fld>
            <a:endParaRPr lang="en-GB"/>
          </a:p>
        </p:txBody>
      </p:sp>
    </p:spTree>
    <p:extLst>
      <p:ext uri="{BB962C8B-B14F-4D97-AF65-F5344CB8AC3E}">
        <p14:creationId xmlns:p14="http://schemas.microsoft.com/office/powerpoint/2010/main" val="28461410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16B0E-C3D6-F1A3-9AC7-8227A1BD71FF}"/>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C1F70EEE-1B94-4FD7-D5AF-1F0CD63C89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70B65FC-DA8D-651C-2E88-C08E9FE63F6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E6A39AED-1633-AFBF-AEC6-278A90F83A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7E85B67-3892-079D-E2F1-D649C28938E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1872EFE3-7AE3-1CFA-0B6A-6A043B499033}"/>
              </a:ext>
            </a:extLst>
          </p:cNvPr>
          <p:cNvSpPr>
            <a:spLocks noGrp="1"/>
          </p:cNvSpPr>
          <p:nvPr>
            <p:ph type="dt" sz="half" idx="10"/>
          </p:nvPr>
        </p:nvSpPr>
        <p:spPr/>
        <p:txBody>
          <a:bodyPr/>
          <a:lstStyle/>
          <a:p>
            <a:fld id="{9B7050B9-BC0F-4126-A35D-3B3C6258D81C}" type="datetimeFigureOut">
              <a:rPr lang="en-GB" smtClean="0"/>
              <a:t>28/06/2024</a:t>
            </a:fld>
            <a:endParaRPr lang="en-GB"/>
          </a:p>
        </p:txBody>
      </p:sp>
      <p:sp>
        <p:nvSpPr>
          <p:cNvPr id="8" name="Footer Placeholder 7">
            <a:extLst>
              <a:ext uri="{FF2B5EF4-FFF2-40B4-BE49-F238E27FC236}">
                <a16:creationId xmlns:a16="http://schemas.microsoft.com/office/drawing/2014/main" id="{B71EDB3B-E47E-68AA-EFC0-6610AF30A4B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9752D9D-4A70-7792-847A-9FEF8ED8F039}"/>
              </a:ext>
            </a:extLst>
          </p:cNvPr>
          <p:cNvSpPr>
            <a:spLocks noGrp="1"/>
          </p:cNvSpPr>
          <p:nvPr>
            <p:ph type="sldNum" sz="quarter" idx="12"/>
          </p:nvPr>
        </p:nvSpPr>
        <p:spPr/>
        <p:txBody>
          <a:bodyPr/>
          <a:lstStyle/>
          <a:p>
            <a:fld id="{14CCC60A-230A-4723-B36D-D26CEB5A58AB}" type="slidenum">
              <a:rPr lang="en-GB" smtClean="0"/>
              <a:t>‹#›</a:t>
            </a:fld>
            <a:endParaRPr lang="en-GB"/>
          </a:p>
        </p:txBody>
      </p:sp>
    </p:spTree>
    <p:extLst>
      <p:ext uri="{BB962C8B-B14F-4D97-AF65-F5344CB8AC3E}">
        <p14:creationId xmlns:p14="http://schemas.microsoft.com/office/powerpoint/2010/main" val="41408605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5A6F-7360-46B9-6D16-1BAB57C35DCF}"/>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973E1F6-ECA6-70A9-F216-59598BEB43E2}"/>
              </a:ext>
            </a:extLst>
          </p:cNvPr>
          <p:cNvSpPr>
            <a:spLocks noGrp="1"/>
          </p:cNvSpPr>
          <p:nvPr>
            <p:ph type="dt" sz="half" idx="10"/>
          </p:nvPr>
        </p:nvSpPr>
        <p:spPr/>
        <p:txBody>
          <a:bodyPr/>
          <a:lstStyle/>
          <a:p>
            <a:fld id="{9B7050B9-BC0F-4126-A35D-3B3C6258D81C}" type="datetimeFigureOut">
              <a:rPr lang="en-GB" smtClean="0"/>
              <a:t>28/06/2024</a:t>
            </a:fld>
            <a:endParaRPr lang="en-GB"/>
          </a:p>
        </p:txBody>
      </p:sp>
      <p:sp>
        <p:nvSpPr>
          <p:cNvPr id="4" name="Footer Placeholder 3">
            <a:extLst>
              <a:ext uri="{FF2B5EF4-FFF2-40B4-BE49-F238E27FC236}">
                <a16:creationId xmlns:a16="http://schemas.microsoft.com/office/drawing/2014/main" id="{63C69A92-6285-825D-4066-69398F8CACB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277AA5D-3A41-E27B-7551-29A6F6E9D156}"/>
              </a:ext>
            </a:extLst>
          </p:cNvPr>
          <p:cNvSpPr>
            <a:spLocks noGrp="1"/>
          </p:cNvSpPr>
          <p:nvPr>
            <p:ph type="sldNum" sz="quarter" idx="12"/>
          </p:nvPr>
        </p:nvSpPr>
        <p:spPr/>
        <p:txBody>
          <a:bodyPr/>
          <a:lstStyle/>
          <a:p>
            <a:fld id="{14CCC60A-230A-4723-B36D-D26CEB5A58AB}" type="slidenum">
              <a:rPr lang="en-GB" smtClean="0"/>
              <a:t>‹#›</a:t>
            </a:fld>
            <a:endParaRPr lang="en-GB"/>
          </a:p>
        </p:txBody>
      </p:sp>
    </p:spTree>
    <p:extLst>
      <p:ext uri="{BB962C8B-B14F-4D97-AF65-F5344CB8AC3E}">
        <p14:creationId xmlns:p14="http://schemas.microsoft.com/office/powerpoint/2010/main" val="4480421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04114D-FF1F-C319-8901-80EF044467BF}"/>
              </a:ext>
            </a:extLst>
          </p:cNvPr>
          <p:cNvSpPr>
            <a:spLocks noGrp="1"/>
          </p:cNvSpPr>
          <p:nvPr>
            <p:ph type="dt" sz="half" idx="10"/>
          </p:nvPr>
        </p:nvSpPr>
        <p:spPr/>
        <p:txBody>
          <a:bodyPr/>
          <a:lstStyle/>
          <a:p>
            <a:fld id="{9B7050B9-BC0F-4126-A35D-3B3C6258D81C}" type="datetimeFigureOut">
              <a:rPr lang="en-GB" smtClean="0"/>
              <a:t>28/06/2024</a:t>
            </a:fld>
            <a:endParaRPr lang="en-GB"/>
          </a:p>
        </p:txBody>
      </p:sp>
      <p:sp>
        <p:nvSpPr>
          <p:cNvPr id="3" name="Footer Placeholder 2">
            <a:extLst>
              <a:ext uri="{FF2B5EF4-FFF2-40B4-BE49-F238E27FC236}">
                <a16:creationId xmlns:a16="http://schemas.microsoft.com/office/drawing/2014/main" id="{DFC9F95B-A92B-F16A-751B-1584B830F0E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FE88B6A-F24F-BADD-2BCD-A164A48A99CF}"/>
              </a:ext>
            </a:extLst>
          </p:cNvPr>
          <p:cNvSpPr>
            <a:spLocks noGrp="1"/>
          </p:cNvSpPr>
          <p:nvPr>
            <p:ph type="sldNum" sz="quarter" idx="12"/>
          </p:nvPr>
        </p:nvSpPr>
        <p:spPr/>
        <p:txBody>
          <a:bodyPr/>
          <a:lstStyle/>
          <a:p>
            <a:fld id="{14CCC60A-230A-4723-B36D-D26CEB5A58AB}" type="slidenum">
              <a:rPr lang="en-GB" smtClean="0"/>
              <a:t>‹#›</a:t>
            </a:fld>
            <a:endParaRPr lang="en-GB"/>
          </a:p>
        </p:txBody>
      </p:sp>
    </p:spTree>
    <p:extLst>
      <p:ext uri="{BB962C8B-B14F-4D97-AF65-F5344CB8AC3E}">
        <p14:creationId xmlns:p14="http://schemas.microsoft.com/office/powerpoint/2010/main" val="28130924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666E5-86C4-675E-EDD5-B2AD5F7EF16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D856AF6E-E1D4-E9F7-E962-7B6E88B527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748F94C-B4E7-DA6C-1E29-76A4B8CCF5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ECFFABF-0D7F-F1C8-82A5-7BA4F47658E1}"/>
              </a:ext>
            </a:extLst>
          </p:cNvPr>
          <p:cNvSpPr>
            <a:spLocks noGrp="1"/>
          </p:cNvSpPr>
          <p:nvPr>
            <p:ph type="dt" sz="half" idx="10"/>
          </p:nvPr>
        </p:nvSpPr>
        <p:spPr/>
        <p:txBody>
          <a:bodyPr/>
          <a:lstStyle/>
          <a:p>
            <a:fld id="{9B7050B9-BC0F-4126-A35D-3B3C6258D81C}" type="datetimeFigureOut">
              <a:rPr lang="en-GB" smtClean="0"/>
              <a:t>28/06/2024</a:t>
            </a:fld>
            <a:endParaRPr lang="en-GB"/>
          </a:p>
        </p:txBody>
      </p:sp>
      <p:sp>
        <p:nvSpPr>
          <p:cNvPr id="6" name="Footer Placeholder 5">
            <a:extLst>
              <a:ext uri="{FF2B5EF4-FFF2-40B4-BE49-F238E27FC236}">
                <a16:creationId xmlns:a16="http://schemas.microsoft.com/office/drawing/2014/main" id="{3D56E558-5118-8F83-5FBE-0F8F89720C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6F74E3-0B1C-C615-0F35-5DA00723E2FC}"/>
              </a:ext>
            </a:extLst>
          </p:cNvPr>
          <p:cNvSpPr>
            <a:spLocks noGrp="1"/>
          </p:cNvSpPr>
          <p:nvPr>
            <p:ph type="sldNum" sz="quarter" idx="12"/>
          </p:nvPr>
        </p:nvSpPr>
        <p:spPr/>
        <p:txBody>
          <a:bodyPr/>
          <a:lstStyle/>
          <a:p>
            <a:fld id="{14CCC60A-230A-4723-B36D-D26CEB5A58AB}" type="slidenum">
              <a:rPr lang="en-GB" smtClean="0"/>
              <a:t>‹#›</a:t>
            </a:fld>
            <a:endParaRPr lang="en-GB"/>
          </a:p>
        </p:txBody>
      </p:sp>
    </p:spTree>
    <p:extLst>
      <p:ext uri="{BB962C8B-B14F-4D97-AF65-F5344CB8AC3E}">
        <p14:creationId xmlns:p14="http://schemas.microsoft.com/office/powerpoint/2010/main" val="4025481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48F84-1BF7-8B02-015D-C399DBE6E2A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49BAF01-B241-76BB-CDB9-A4CBB33D8CD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1B8E2EF5-BF4F-BBB7-11E8-9DE27B9EEB9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218FC9D2-883A-8F0A-DEBE-11CB16695DCC}"/>
              </a:ext>
            </a:extLst>
          </p:cNvPr>
          <p:cNvSpPr>
            <a:spLocks noGrp="1"/>
          </p:cNvSpPr>
          <p:nvPr>
            <p:ph type="dt" sz="half" idx="10"/>
          </p:nvPr>
        </p:nvSpPr>
        <p:spPr/>
        <p:txBody>
          <a:bodyPr/>
          <a:lstStyle/>
          <a:p>
            <a:fld id="{9E38AA0E-001C-4FA2-BDA1-3EF8C303D935}" type="datetimeFigureOut">
              <a:rPr lang="en-GB" smtClean="0"/>
              <a:t>28/06/2024</a:t>
            </a:fld>
            <a:endParaRPr lang="en-GB"/>
          </a:p>
        </p:txBody>
      </p:sp>
      <p:sp>
        <p:nvSpPr>
          <p:cNvPr id="6" name="Footer Placeholder 5">
            <a:extLst>
              <a:ext uri="{FF2B5EF4-FFF2-40B4-BE49-F238E27FC236}">
                <a16:creationId xmlns:a16="http://schemas.microsoft.com/office/drawing/2014/main" id="{4A9543CC-8BCF-2B32-4508-97619908BDB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AE41BD-3338-71E6-B497-CAFACD1A0989}"/>
              </a:ext>
            </a:extLst>
          </p:cNvPr>
          <p:cNvSpPr>
            <a:spLocks noGrp="1"/>
          </p:cNvSpPr>
          <p:nvPr>
            <p:ph type="sldNum" sz="quarter" idx="12"/>
          </p:nvPr>
        </p:nvSpPr>
        <p:spPr/>
        <p:txBody>
          <a:bodyPr/>
          <a:lstStyle/>
          <a:p>
            <a:fld id="{1DF7E34A-5AA0-4F1F-9908-2708870E67CC}" type="slidenum">
              <a:rPr lang="en-GB" smtClean="0"/>
              <a:t>‹#›</a:t>
            </a:fld>
            <a:endParaRPr lang="en-GB"/>
          </a:p>
        </p:txBody>
      </p:sp>
    </p:spTree>
    <p:extLst>
      <p:ext uri="{BB962C8B-B14F-4D97-AF65-F5344CB8AC3E}">
        <p14:creationId xmlns:p14="http://schemas.microsoft.com/office/powerpoint/2010/main" val="16996731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5F04E-C8EF-A017-C035-85311D99CAA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382A3D37-2361-EAC5-E1E1-E17703A60C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AE75081-9F18-648B-A5D3-510C14BB67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A5540AD-B1FC-1674-02DA-4240024DA2B6}"/>
              </a:ext>
            </a:extLst>
          </p:cNvPr>
          <p:cNvSpPr>
            <a:spLocks noGrp="1"/>
          </p:cNvSpPr>
          <p:nvPr>
            <p:ph type="dt" sz="half" idx="10"/>
          </p:nvPr>
        </p:nvSpPr>
        <p:spPr/>
        <p:txBody>
          <a:bodyPr/>
          <a:lstStyle/>
          <a:p>
            <a:fld id="{9B7050B9-BC0F-4126-A35D-3B3C6258D81C}" type="datetimeFigureOut">
              <a:rPr lang="en-GB" smtClean="0"/>
              <a:t>28/06/2024</a:t>
            </a:fld>
            <a:endParaRPr lang="en-GB"/>
          </a:p>
        </p:txBody>
      </p:sp>
      <p:sp>
        <p:nvSpPr>
          <p:cNvPr id="6" name="Footer Placeholder 5">
            <a:extLst>
              <a:ext uri="{FF2B5EF4-FFF2-40B4-BE49-F238E27FC236}">
                <a16:creationId xmlns:a16="http://schemas.microsoft.com/office/drawing/2014/main" id="{CE19AE59-3842-8932-B427-452ACFA4645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3534A0-B7BC-47B2-6FA7-137AC1AE8E1E}"/>
              </a:ext>
            </a:extLst>
          </p:cNvPr>
          <p:cNvSpPr>
            <a:spLocks noGrp="1"/>
          </p:cNvSpPr>
          <p:nvPr>
            <p:ph type="sldNum" sz="quarter" idx="12"/>
          </p:nvPr>
        </p:nvSpPr>
        <p:spPr/>
        <p:txBody>
          <a:bodyPr/>
          <a:lstStyle/>
          <a:p>
            <a:fld id="{14CCC60A-230A-4723-B36D-D26CEB5A58AB}" type="slidenum">
              <a:rPr lang="en-GB" smtClean="0"/>
              <a:t>‹#›</a:t>
            </a:fld>
            <a:endParaRPr lang="en-GB"/>
          </a:p>
        </p:txBody>
      </p:sp>
    </p:spTree>
    <p:extLst>
      <p:ext uri="{BB962C8B-B14F-4D97-AF65-F5344CB8AC3E}">
        <p14:creationId xmlns:p14="http://schemas.microsoft.com/office/powerpoint/2010/main" val="27629767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010FC-DA47-177F-FC23-4E8FD9B3562F}"/>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E23E61C2-F713-0D14-21BC-012ACBE8256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F8EBDBF-F7FA-96DD-D192-F5CC82415D7E}"/>
              </a:ext>
            </a:extLst>
          </p:cNvPr>
          <p:cNvSpPr>
            <a:spLocks noGrp="1"/>
          </p:cNvSpPr>
          <p:nvPr>
            <p:ph type="dt" sz="half" idx="10"/>
          </p:nvPr>
        </p:nvSpPr>
        <p:spPr/>
        <p:txBody>
          <a:bodyPr/>
          <a:lstStyle/>
          <a:p>
            <a:fld id="{9B7050B9-BC0F-4126-A35D-3B3C6258D81C}" type="datetimeFigureOut">
              <a:rPr lang="en-GB" smtClean="0"/>
              <a:t>28/06/2024</a:t>
            </a:fld>
            <a:endParaRPr lang="en-GB"/>
          </a:p>
        </p:txBody>
      </p:sp>
      <p:sp>
        <p:nvSpPr>
          <p:cNvPr id="5" name="Footer Placeholder 4">
            <a:extLst>
              <a:ext uri="{FF2B5EF4-FFF2-40B4-BE49-F238E27FC236}">
                <a16:creationId xmlns:a16="http://schemas.microsoft.com/office/drawing/2014/main" id="{7EBD860A-E83E-C6F4-BC6C-19F7222775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2192C2-9076-7796-E31E-DE10DA7A637D}"/>
              </a:ext>
            </a:extLst>
          </p:cNvPr>
          <p:cNvSpPr>
            <a:spLocks noGrp="1"/>
          </p:cNvSpPr>
          <p:nvPr>
            <p:ph type="sldNum" sz="quarter" idx="12"/>
          </p:nvPr>
        </p:nvSpPr>
        <p:spPr/>
        <p:txBody>
          <a:bodyPr/>
          <a:lstStyle/>
          <a:p>
            <a:fld id="{14CCC60A-230A-4723-B36D-D26CEB5A58AB}" type="slidenum">
              <a:rPr lang="en-GB" smtClean="0"/>
              <a:t>‹#›</a:t>
            </a:fld>
            <a:endParaRPr lang="en-GB"/>
          </a:p>
        </p:txBody>
      </p:sp>
    </p:spTree>
    <p:extLst>
      <p:ext uri="{BB962C8B-B14F-4D97-AF65-F5344CB8AC3E}">
        <p14:creationId xmlns:p14="http://schemas.microsoft.com/office/powerpoint/2010/main" val="27152615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886DF9-AB9A-FDF4-64B8-70D4431A5CA1}"/>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6A3FF436-AE49-B8E7-F7E3-3BF1691B4A9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1C30D7F-0A4F-CBDC-EBA7-92EB56084C80}"/>
              </a:ext>
            </a:extLst>
          </p:cNvPr>
          <p:cNvSpPr>
            <a:spLocks noGrp="1"/>
          </p:cNvSpPr>
          <p:nvPr>
            <p:ph type="dt" sz="half" idx="10"/>
          </p:nvPr>
        </p:nvSpPr>
        <p:spPr/>
        <p:txBody>
          <a:bodyPr/>
          <a:lstStyle/>
          <a:p>
            <a:fld id="{9B7050B9-BC0F-4126-A35D-3B3C6258D81C}" type="datetimeFigureOut">
              <a:rPr lang="en-GB" smtClean="0"/>
              <a:t>28/06/2024</a:t>
            </a:fld>
            <a:endParaRPr lang="en-GB"/>
          </a:p>
        </p:txBody>
      </p:sp>
      <p:sp>
        <p:nvSpPr>
          <p:cNvPr id="5" name="Footer Placeholder 4">
            <a:extLst>
              <a:ext uri="{FF2B5EF4-FFF2-40B4-BE49-F238E27FC236}">
                <a16:creationId xmlns:a16="http://schemas.microsoft.com/office/drawing/2014/main" id="{504CEC88-401E-AEE4-DA8E-74AB24AA6A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F6CD42-06BD-CFC7-61A8-F30E02F24F93}"/>
              </a:ext>
            </a:extLst>
          </p:cNvPr>
          <p:cNvSpPr>
            <a:spLocks noGrp="1"/>
          </p:cNvSpPr>
          <p:nvPr>
            <p:ph type="sldNum" sz="quarter" idx="12"/>
          </p:nvPr>
        </p:nvSpPr>
        <p:spPr/>
        <p:txBody>
          <a:bodyPr/>
          <a:lstStyle/>
          <a:p>
            <a:fld id="{14CCC60A-230A-4723-B36D-D26CEB5A58AB}" type="slidenum">
              <a:rPr lang="en-GB" smtClean="0"/>
              <a:t>‹#›</a:t>
            </a:fld>
            <a:endParaRPr lang="en-GB"/>
          </a:p>
        </p:txBody>
      </p:sp>
    </p:spTree>
    <p:extLst>
      <p:ext uri="{BB962C8B-B14F-4D97-AF65-F5344CB8AC3E}">
        <p14:creationId xmlns:p14="http://schemas.microsoft.com/office/powerpoint/2010/main" val="4995162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Front title slid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C74A26B3-AA54-E4E3-F815-2DD0B5B502BC}"/>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1" name="Picture 30" descr="A picture containing icon&#10;&#10;Description automatically generated">
            <a:extLst>
              <a:ext uri="{FF2B5EF4-FFF2-40B4-BE49-F238E27FC236}">
                <a16:creationId xmlns:a16="http://schemas.microsoft.com/office/drawing/2014/main" id="{598E9D71-498A-0294-DB92-FA8A45963CAF}"/>
              </a:ext>
            </a:extLst>
          </p:cNvPr>
          <p:cNvPicPr>
            <a:picLocks noChangeAspect="1"/>
          </p:cNvPicPr>
          <p:nvPr userDrawn="1"/>
        </p:nvPicPr>
        <p:blipFill>
          <a:blip r:embed="rId2"/>
          <a:stretch>
            <a:fillRect/>
          </a:stretch>
        </p:blipFill>
        <p:spPr>
          <a:xfrm>
            <a:off x="2330720" y="-508517"/>
            <a:ext cx="11319578" cy="8005665"/>
          </a:xfrm>
          <a:prstGeom prst="rect">
            <a:avLst/>
          </a:prstGeom>
        </p:spPr>
      </p:pic>
      <p:sp>
        <p:nvSpPr>
          <p:cNvPr id="2" name="Title 1">
            <a:extLst>
              <a:ext uri="{FF2B5EF4-FFF2-40B4-BE49-F238E27FC236}">
                <a16:creationId xmlns:a16="http://schemas.microsoft.com/office/drawing/2014/main" id="{7CD054BE-B63C-B248-A010-D04767679CD8}"/>
              </a:ext>
            </a:extLst>
          </p:cNvPr>
          <p:cNvSpPr>
            <a:spLocks noGrp="1"/>
          </p:cNvSpPr>
          <p:nvPr>
            <p:ph type="ctrTitle" hasCustomPrompt="1"/>
          </p:nvPr>
        </p:nvSpPr>
        <p:spPr>
          <a:xfrm>
            <a:off x="432000" y="1002268"/>
            <a:ext cx="4643853" cy="2507695"/>
          </a:xfrm>
          <a:prstGeom prst="rect">
            <a:avLst/>
          </a:prstGeom>
        </p:spPr>
        <p:txBody>
          <a:bodyPr lIns="0" tIns="0" rIns="0" bIns="0" anchor="b">
            <a:noAutofit/>
          </a:bodyPr>
          <a:lstStyle>
            <a:lvl1pPr algn="l">
              <a:defRPr sz="5400" b="1" spc="-30" baseline="0">
                <a:solidFill>
                  <a:schemeClr val="tx1"/>
                </a:solidFill>
              </a:defRPr>
            </a:lvl1pPr>
          </a:lstStyle>
          <a:p>
            <a:r>
              <a:rPr lang="en-GB" dirty="0"/>
              <a:t>Presentation title</a:t>
            </a:r>
          </a:p>
        </p:txBody>
      </p:sp>
      <p:sp>
        <p:nvSpPr>
          <p:cNvPr id="3" name="Subtitle 2">
            <a:extLst>
              <a:ext uri="{FF2B5EF4-FFF2-40B4-BE49-F238E27FC236}">
                <a16:creationId xmlns:a16="http://schemas.microsoft.com/office/drawing/2014/main" id="{AEB3AB80-4EA2-FC4A-9654-92EF4DFF45D6}"/>
              </a:ext>
            </a:extLst>
          </p:cNvPr>
          <p:cNvSpPr>
            <a:spLocks noGrp="1"/>
          </p:cNvSpPr>
          <p:nvPr>
            <p:ph type="subTitle" idx="1"/>
          </p:nvPr>
        </p:nvSpPr>
        <p:spPr>
          <a:xfrm>
            <a:off x="432000" y="3600000"/>
            <a:ext cx="7973051" cy="1024967"/>
          </a:xfrm>
          <a:prstGeom prst="rect">
            <a:avLst/>
          </a:prstGeom>
        </p:spPr>
        <p:txBody>
          <a:bodyPr lIns="0" tIns="0" rIns="0" bIns="0">
            <a:normAutofit/>
          </a:bodyPr>
          <a:lstStyle>
            <a:lvl1pPr marL="0" indent="0" algn="l">
              <a:buNone/>
              <a:defRPr sz="2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6" name="Slide Number Placeholder 5">
            <a:extLst>
              <a:ext uri="{FF2B5EF4-FFF2-40B4-BE49-F238E27FC236}">
                <a16:creationId xmlns:a16="http://schemas.microsoft.com/office/drawing/2014/main" id="{DA80857E-40D1-074A-8CBC-E3E38E695791}"/>
              </a:ext>
            </a:extLst>
          </p:cNvPr>
          <p:cNvSpPr>
            <a:spLocks noGrp="1"/>
          </p:cNvSpPr>
          <p:nvPr>
            <p:ph type="sldNum" sz="quarter" idx="12"/>
          </p:nvPr>
        </p:nvSpPr>
        <p:spPr>
          <a:xfrm>
            <a:off x="8610600" y="6356350"/>
            <a:ext cx="3002280" cy="365125"/>
          </a:xfrm>
          <a:prstGeom prst="rect">
            <a:avLst/>
          </a:prstGeom>
        </p:spPr>
        <p:txBody>
          <a:bodyPr/>
          <a:lstStyle/>
          <a:p>
            <a:fld id="{B8B67EA4-DCE3-FB49-A794-A4595EF638BC}" type="slidenum">
              <a:rPr lang="en-GB" smtClean="0"/>
              <a:t>‹#›</a:t>
            </a:fld>
            <a:endParaRPr lang="en-GB" dirty="0"/>
          </a:p>
        </p:txBody>
      </p:sp>
      <p:sp>
        <p:nvSpPr>
          <p:cNvPr id="12" name="TextBox 11">
            <a:extLst>
              <a:ext uri="{FF2B5EF4-FFF2-40B4-BE49-F238E27FC236}">
                <a16:creationId xmlns:a16="http://schemas.microsoft.com/office/drawing/2014/main" id="{391DEB39-6B31-D948-AF21-75D8DF423B1B}"/>
              </a:ext>
            </a:extLst>
          </p:cNvPr>
          <p:cNvSpPr txBox="1"/>
          <p:nvPr userDrawn="1"/>
        </p:nvSpPr>
        <p:spPr>
          <a:xfrm>
            <a:off x="3225114" y="601774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ext Placeholder 10">
            <a:extLst>
              <a:ext uri="{FF2B5EF4-FFF2-40B4-BE49-F238E27FC236}">
                <a16:creationId xmlns:a16="http://schemas.microsoft.com/office/drawing/2014/main" id="{78E63D1E-5669-124C-90CA-03B13A7D7AE0}"/>
              </a:ext>
            </a:extLst>
          </p:cNvPr>
          <p:cNvSpPr>
            <a:spLocks noGrp="1"/>
          </p:cNvSpPr>
          <p:nvPr>
            <p:ph type="body" sz="quarter" idx="13"/>
          </p:nvPr>
        </p:nvSpPr>
        <p:spPr>
          <a:xfrm>
            <a:off x="432000" y="5760000"/>
            <a:ext cx="6259513" cy="488950"/>
          </a:xfrm>
          <a:prstGeom prst="rect">
            <a:avLst/>
          </a:prstGeom>
        </p:spPr>
        <p:txBody>
          <a:bodyPr lIns="0" tIns="0" rIns="0" bIns="0">
            <a:normAutofit/>
          </a:bodyPr>
          <a:lstStyle>
            <a:lvl1pPr marL="0" indent="0">
              <a:lnSpc>
                <a:spcPct val="100000"/>
              </a:lnSpc>
              <a:spcBef>
                <a:spcPts val="0"/>
              </a:spcBef>
              <a:buNone/>
              <a:defRPr sz="2400">
                <a:solidFill>
                  <a:schemeClr val="accent6"/>
                </a:solidFill>
              </a:defRPr>
            </a:lvl1pPr>
            <a:lvl2pPr marL="357188" indent="0">
              <a:buNone/>
              <a:defRPr>
                <a:solidFill>
                  <a:schemeClr val="accent2"/>
                </a:solidFill>
              </a:defRPr>
            </a:lvl2pPr>
            <a:lvl3pPr marL="714375" indent="0">
              <a:buNone/>
              <a:defRPr>
                <a:solidFill>
                  <a:schemeClr val="accent2"/>
                </a:solidFill>
              </a:defRPr>
            </a:lvl3pPr>
            <a:lvl4pPr marL="1081087" indent="0">
              <a:buNone/>
              <a:defRPr>
                <a:solidFill>
                  <a:schemeClr val="accent2"/>
                </a:solidFill>
              </a:defRPr>
            </a:lvl4pPr>
            <a:lvl5pPr marL="1438275" indent="0">
              <a:buNone/>
              <a:defRPr>
                <a:solidFill>
                  <a:schemeClr val="accent2"/>
                </a:solidFill>
              </a:defRPr>
            </a:lvl5pPr>
          </a:lstStyle>
          <a:p>
            <a:pPr lvl="0"/>
            <a:r>
              <a:rPr lang="en-GB" dirty="0"/>
              <a:t>Click to edit Master text styles</a:t>
            </a:r>
          </a:p>
        </p:txBody>
      </p:sp>
      <p:sp>
        <p:nvSpPr>
          <p:cNvPr id="4" name="TextBox 3">
            <a:extLst>
              <a:ext uri="{FF2B5EF4-FFF2-40B4-BE49-F238E27FC236}">
                <a16:creationId xmlns:a16="http://schemas.microsoft.com/office/drawing/2014/main" id="{4DF2A1D7-0D87-D844-942F-FEAD20579184}"/>
              </a:ext>
            </a:extLst>
          </p:cNvPr>
          <p:cNvSpPr txBox="1"/>
          <p:nvPr userDrawn="1"/>
        </p:nvSpPr>
        <p:spPr>
          <a:xfrm>
            <a:off x="9233452" y="5486400"/>
            <a:ext cx="184731" cy="369332"/>
          </a:xfrm>
          <a:prstGeom prst="rect">
            <a:avLst/>
          </a:prstGeom>
          <a:noFill/>
        </p:spPr>
        <p:txBody>
          <a:bodyPr wrap="none" rtlCol="0">
            <a:spAutoFit/>
          </a:bodyPr>
          <a:lstStyle/>
          <a:p>
            <a:endParaRPr lang="en-US" dirty="0"/>
          </a:p>
        </p:txBody>
      </p:sp>
      <p:pic>
        <p:nvPicPr>
          <p:cNvPr id="9" name="Picture 8" descr="Logo&#10;&#10;Description automatically generated">
            <a:extLst>
              <a:ext uri="{FF2B5EF4-FFF2-40B4-BE49-F238E27FC236}">
                <a16:creationId xmlns:a16="http://schemas.microsoft.com/office/drawing/2014/main" id="{28D04FEF-6120-D9DF-6018-2393FD137B8B}"/>
              </a:ext>
            </a:extLst>
          </p:cNvPr>
          <p:cNvPicPr>
            <a:picLocks noChangeAspect="1"/>
          </p:cNvPicPr>
          <p:nvPr userDrawn="1"/>
        </p:nvPicPr>
        <p:blipFill>
          <a:blip r:embed="rId3"/>
          <a:stretch>
            <a:fillRect/>
          </a:stretch>
        </p:blipFill>
        <p:spPr>
          <a:xfrm>
            <a:off x="10551045" y="364425"/>
            <a:ext cx="1208955" cy="979789"/>
          </a:xfrm>
          <a:prstGeom prst="rect">
            <a:avLst/>
          </a:prstGeom>
        </p:spPr>
      </p:pic>
    </p:spTree>
    <p:extLst>
      <p:ext uri="{BB962C8B-B14F-4D97-AF65-F5344CB8AC3E}">
        <p14:creationId xmlns:p14="http://schemas.microsoft.com/office/powerpoint/2010/main" val="1088767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3C445-4470-5D49-F2D3-721B724BA335}"/>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A31F8509-3020-CCB7-90FD-92047BF95C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40B9746-913A-A462-6320-D36F3873F0A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DD378120-05DF-9D4D-30FA-AC89B1744C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6A77067-74A0-95AE-2260-7146217B22A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A3018686-4A2D-7A22-45DC-341415191381}"/>
              </a:ext>
            </a:extLst>
          </p:cNvPr>
          <p:cNvSpPr>
            <a:spLocks noGrp="1"/>
          </p:cNvSpPr>
          <p:nvPr>
            <p:ph type="dt" sz="half" idx="10"/>
          </p:nvPr>
        </p:nvSpPr>
        <p:spPr/>
        <p:txBody>
          <a:bodyPr/>
          <a:lstStyle/>
          <a:p>
            <a:fld id="{9E38AA0E-001C-4FA2-BDA1-3EF8C303D935}" type="datetimeFigureOut">
              <a:rPr lang="en-GB" smtClean="0"/>
              <a:t>28/06/2024</a:t>
            </a:fld>
            <a:endParaRPr lang="en-GB"/>
          </a:p>
        </p:txBody>
      </p:sp>
      <p:sp>
        <p:nvSpPr>
          <p:cNvPr id="8" name="Footer Placeholder 7">
            <a:extLst>
              <a:ext uri="{FF2B5EF4-FFF2-40B4-BE49-F238E27FC236}">
                <a16:creationId xmlns:a16="http://schemas.microsoft.com/office/drawing/2014/main" id="{121B57F2-7287-AEC2-C9F8-FA1B5B201F8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EB7FB80-BE67-4DCB-0A07-46C62623FAFA}"/>
              </a:ext>
            </a:extLst>
          </p:cNvPr>
          <p:cNvSpPr>
            <a:spLocks noGrp="1"/>
          </p:cNvSpPr>
          <p:nvPr>
            <p:ph type="sldNum" sz="quarter" idx="12"/>
          </p:nvPr>
        </p:nvSpPr>
        <p:spPr/>
        <p:txBody>
          <a:bodyPr/>
          <a:lstStyle/>
          <a:p>
            <a:fld id="{1DF7E34A-5AA0-4F1F-9908-2708870E67CC}" type="slidenum">
              <a:rPr lang="en-GB" smtClean="0"/>
              <a:t>‹#›</a:t>
            </a:fld>
            <a:endParaRPr lang="en-GB"/>
          </a:p>
        </p:txBody>
      </p:sp>
    </p:spTree>
    <p:extLst>
      <p:ext uri="{BB962C8B-B14F-4D97-AF65-F5344CB8AC3E}">
        <p14:creationId xmlns:p14="http://schemas.microsoft.com/office/powerpoint/2010/main" val="399846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C0115-2602-139E-6ACB-3F29B35DAA4B}"/>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3629378-6D87-C696-0FE6-188CFA94F5D1}"/>
              </a:ext>
            </a:extLst>
          </p:cNvPr>
          <p:cNvSpPr>
            <a:spLocks noGrp="1"/>
          </p:cNvSpPr>
          <p:nvPr>
            <p:ph type="dt" sz="half" idx="10"/>
          </p:nvPr>
        </p:nvSpPr>
        <p:spPr/>
        <p:txBody>
          <a:bodyPr/>
          <a:lstStyle/>
          <a:p>
            <a:fld id="{9E38AA0E-001C-4FA2-BDA1-3EF8C303D935}" type="datetimeFigureOut">
              <a:rPr lang="en-GB" smtClean="0"/>
              <a:t>28/06/2024</a:t>
            </a:fld>
            <a:endParaRPr lang="en-GB"/>
          </a:p>
        </p:txBody>
      </p:sp>
      <p:sp>
        <p:nvSpPr>
          <p:cNvPr id="4" name="Footer Placeholder 3">
            <a:extLst>
              <a:ext uri="{FF2B5EF4-FFF2-40B4-BE49-F238E27FC236}">
                <a16:creationId xmlns:a16="http://schemas.microsoft.com/office/drawing/2014/main" id="{C02B19E7-6866-AC6D-D197-092895C19AA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CFCA1E0-E9E5-CD6A-3781-455F88612718}"/>
              </a:ext>
            </a:extLst>
          </p:cNvPr>
          <p:cNvSpPr>
            <a:spLocks noGrp="1"/>
          </p:cNvSpPr>
          <p:nvPr>
            <p:ph type="sldNum" sz="quarter" idx="12"/>
          </p:nvPr>
        </p:nvSpPr>
        <p:spPr/>
        <p:txBody>
          <a:bodyPr/>
          <a:lstStyle/>
          <a:p>
            <a:fld id="{1DF7E34A-5AA0-4F1F-9908-2708870E67CC}" type="slidenum">
              <a:rPr lang="en-GB" smtClean="0"/>
              <a:t>‹#›</a:t>
            </a:fld>
            <a:endParaRPr lang="en-GB"/>
          </a:p>
        </p:txBody>
      </p:sp>
    </p:spTree>
    <p:extLst>
      <p:ext uri="{BB962C8B-B14F-4D97-AF65-F5344CB8AC3E}">
        <p14:creationId xmlns:p14="http://schemas.microsoft.com/office/powerpoint/2010/main" val="3525986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4D8C3E-F914-0637-956C-94123052023D}"/>
              </a:ext>
            </a:extLst>
          </p:cNvPr>
          <p:cNvSpPr>
            <a:spLocks noGrp="1"/>
          </p:cNvSpPr>
          <p:nvPr>
            <p:ph type="dt" sz="half" idx="10"/>
          </p:nvPr>
        </p:nvSpPr>
        <p:spPr/>
        <p:txBody>
          <a:bodyPr/>
          <a:lstStyle/>
          <a:p>
            <a:fld id="{9E38AA0E-001C-4FA2-BDA1-3EF8C303D935}" type="datetimeFigureOut">
              <a:rPr lang="en-GB" smtClean="0"/>
              <a:t>28/06/2024</a:t>
            </a:fld>
            <a:endParaRPr lang="en-GB"/>
          </a:p>
        </p:txBody>
      </p:sp>
      <p:sp>
        <p:nvSpPr>
          <p:cNvPr id="3" name="Footer Placeholder 2">
            <a:extLst>
              <a:ext uri="{FF2B5EF4-FFF2-40B4-BE49-F238E27FC236}">
                <a16:creationId xmlns:a16="http://schemas.microsoft.com/office/drawing/2014/main" id="{17945854-52C0-29CB-6593-E3A08D81F65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24E74AB-5C7E-B622-19EB-0F13B7D294B2}"/>
              </a:ext>
            </a:extLst>
          </p:cNvPr>
          <p:cNvSpPr>
            <a:spLocks noGrp="1"/>
          </p:cNvSpPr>
          <p:nvPr>
            <p:ph type="sldNum" sz="quarter" idx="12"/>
          </p:nvPr>
        </p:nvSpPr>
        <p:spPr/>
        <p:txBody>
          <a:bodyPr/>
          <a:lstStyle/>
          <a:p>
            <a:fld id="{1DF7E34A-5AA0-4F1F-9908-2708870E67CC}" type="slidenum">
              <a:rPr lang="en-GB" smtClean="0"/>
              <a:t>‹#›</a:t>
            </a:fld>
            <a:endParaRPr lang="en-GB"/>
          </a:p>
        </p:txBody>
      </p:sp>
    </p:spTree>
    <p:extLst>
      <p:ext uri="{BB962C8B-B14F-4D97-AF65-F5344CB8AC3E}">
        <p14:creationId xmlns:p14="http://schemas.microsoft.com/office/powerpoint/2010/main" val="1091171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EF3AA-5B0D-ACC8-2FAA-D3B4B7820C0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88C893D5-81C0-D231-7718-CB66995480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93020A8B-3D31-8894-71FA-566EB3BAA4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75A4E3C-9774-3538-E2B3-D0731CA7FD79}"/>
              </a:ext>
            </a:extLst>
          </p:cNvPr>
          <p:cNvSpPr>
            <a:spLocks noGrp="1"/>
          </p:cNvSpPr>
          <p:nvPr>
            <p:ph type="dt" sz="half" idx="10"/>
          </p:nvPr>
        </p:nvSpPr>
        <p:spPr/>
        <p:txBody>
          <a:bodyPr/>
          <a:lstStyle/>
          <a:p>
            <a:fld id="{9E38AA0E-001C-4FA2-BDA1-3EF8C303D935}" type="datetimeFigureOut">
              <a:rPr lang="en-GB" smtClean="0"/>
              <a:t>28/06/2024</a:t>
            </a:fld>
            <a:endParaRPr lang="en-GB"/>
          </a:p>
        </p:txBody>
      </p:sp>
      <p:sp>
        <p:nvSpPr>
          <p:cNvPr id="6" name="Footer Placeholder 5">
            <a:extLst>
              <a:ext uri="{FF2B5EF4-FFF2-40B4-BE49-F238E27FC236}">
                <a16:creationId xmlns:a16="http://schemas.microsoft.com/office/drawing/2014/main" id="{EE4606A0-5E41-276A-E7CD-E9F09D1BBA4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D4210-E4D7-15D2-329B-78C16475AF8E}"/>
              </a:ext>
            </a:extLst>
          </p:cNvPr>
          <p:cNvSpPr>
            <a:spLocks noGrp="1"/>
          </p:cNvSpPr>
          <p:nvPr>
            <p:ph type="sldNum" sz="quarter" idx="12"/>
          </p:nvPr>
        </p:nvSpPr>
        <p:spPr/>
        <p:txBody>
          <a:bodyPr/>
          <a:lstStyle/>
          <a:p>
            <a:fld id="{1DF7E34A-5AA0-4F1F-9908-2708870E67CC}" type="slidenum">
              <a:rPr lang="en-GB" smtClean="0"/>
              <a:t>‹#›</a:t>
            </a:fld>
            <a:endParaRPr lang="en-GB"/>
          </a:p>
        </p:txBody>
      </p:sp>
    </p:spTree>
    <p:extLst>
      <p:ext uri="{BB962C8B-B14F-4D97-AF65-F5344CB8AC3E}">
        <p14:creationId xmlns:p14="http://schemas.microsoft.com/office/powerpoint/2010/main" val="1457219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3E355-A938-840B-BE4B-65B116D81DC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063C732C-7987-8595-6C5D-27AD95586C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C87B464-854C-1A3C-B8CD-42C70513FC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0D79B1A-053E-B5C4-F7C1-8D994797139D}"/>
              </a:ext>
            </a:extLst>
          </p:cNvPr>
          <p:cNvSpPr>
            <a:spLocks noGrp="1"/>
          </p:cNvSpPr>
          <p:nvPr>
            <p:ph type="dt" sz="half" idx="10"/>
          </p:nvPr>
        </p:nvSpPr>
        <p:spPr/>
        <p:txBody>
          <a:bodyPr/>
          <a:lstStyle/>
          <a:p>
            <a:fld id="{9E38AA0E-001C-4FA2-BDA1-3EF8C303D935}" type="datetimeFigureOut">
              <a:rPr lang="en-GB" smtClean="0"/>
              <a:t>28/06/2024</a:t>
            </a:fld>
            <a:endParaRPr lang="en-GB"/>
          </a:p>
        </p:txBody>
      </p:sp>
      <p:sp>
        <p:nvSpPr>
          <p:cNvPr id="6" name="Footer Placeholder 5">
            <a:extLst>
              <a:ext uri="{FF2B5EF4-FFF2-40B4-BE49-F238E27FC236}">
                <a16:creationId xmlns:a16="http://schemas.microsoft.com/office/drawing/2014/main" id="{A28C0596-7960-0B95-B04E-E125846A38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EFAD916-D25C-2B41-3148-BD0D038361FC}"/>
              </a:ext>
            </a:extLst>
          </p:cNvPr>
          <p:cNvSpPr>
            <a:spLocks noGrp="1"/>
          </p:cNvSpPr>
          <p:nvPr>
            <p:ph type="sldNum" sz="quarter" idx="12"/>
          </p:nvPr>
        </p:nvSpPr>
        <p:spPr/>
        <p:txBody>
          <a:bodyPr/>
          <a:lstStyle/>
          <a:p>
            <a:fld id="{1DF7E34A-5AA0-4F1F-9908-2708870E67CC}" type="slidenum">
              <a:rPr lang="en-GB" smtClean="0"/>
              <a:t>‹#›</a:t>
            </a:fld>
            <a:endParaRPr lang="en-GB"/>
          </a:p>
        </p:txBody>
      </p:sp>
    </p:spTree>
    <p:extLst>
      <p:ext uri="{BB962C8B-B14F-4D97-AF65-F5344CB8AC3E}">
        <p14:creationId xmlns:p14="http://schemas.microsoft.com/office/powerpoint/2010/main" val="162739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7.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261204-20CF-388D-0340-918F7B608C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A414DA59-064E-4309-C01A-856253E616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7BC0946-2066-C00F-7F45-684F326C97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38AA0E-001C-4FA2-BDA1-3EF8C303D935}" type="datetimeFigureOut">
              <a:rPr lang="en-GB" smtClean="0"/>
              <a:t>28/06/2024</a:t>
            </a:fld>
            <a:endParaRPr lang="en-GB"/>
          </a:p>
        </p:txBody>
      </p:sp>
      <p:sp>
        <p:nvSpPr>
          <p:cNvPr id="5" name="Footer Placeholder 4">
            <a:extLst>
              <a:ext uri="{FF2B5EF4-FFF2-40B4-BE49-F238E27FC236}">
                <a16:creationId xmlns:a16="http://schemas.microsoft.com/office/drawing/2014/main" id="{98DC9582-B1B3-3AE3-B85D-BC94342FF8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998E1F9-2BFF-C787-ECA6-A4A417928C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F7E34A-5AA0-4F1F-9908-2708870E67CC}" type="slidenum">
              <a:rPr lang="en-GB" smtClean="0"/>
              <a:t>‹#›</a:t>
            </a:fld>
            <a:endParaRPr lang="en-GB"/>
          </a:p>
        </p:txBody>
      </p:sp>
    </p:spTree>
    <p:extLst>
      <p:ext uri="{BB962C8B-B14F-4D97-AF65-F5344CB8AC3E}">
        <p14:creationId xmlns:p14="http://schemas.microsoft.com/office/powerpoint/2010/main" val="1899451652"/>
      </p:ext>
    </p:extLst>
  </p:cSld>
  <p:clrMap bg1="lt1" tx1="dk1" bg2="lt2" tx2="dk2" accent1="accent1" accent2="accent2" accent3="accent3" accent4="accent4" accent5="accent5" accent6="accent6" hlink="hlink" folHlink="folHlink"/>
  <p:sldLayoutIdLst>
    <p:sldLayoutId id="2147483707"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0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574AD-8404-48D7-8DB8-BCC9125C3396}" type="datetimeFigureOut">
              <a:rPr lang="en-GB" smtClean="0"/>
              <a:t>28/06/2024</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67EA4-DCE3-FB49-A794-A4595EF638BC}" type="slidenum">
              <a:rPr lang="en-GB" smtClean="0"/>
              <a:t>‹#›</a:t>
            </a:fld>
            <a:endParaRPr lang="en-GB" dirty="0"/>
          </a:p>
        </p:txBody>
      </p:sp>
    </p:spTree>
    <p:extLst>
      <p:ext uri="{BB962C8B-B14F-4D97-AF65-F5344CB8AC3E}">
        <p14:creationId xmlns:p14="http://schemas.microsoft.com/office/powerpoint/2010/main" val="2435171042"/>
      </p:ext>
    </p:extLst>
  </p:cSld>
  <p:clrMap bg1="lt1" tx1="dk1" bg2="lt2" tx2="dk2" accent1="accent1" accent2="accent2" accent3="accent3" accent4="accent4" accent5="accent5" accent6="accent6" hlink="hlink" folHlink="folHlink"/>
  <p:sldLayoutIdLst>
    <p:sldLayoutId id="214748369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08F365-0C15-B242-60DC-48C9E3A57D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9CEA1DF-4E5D-31C3-D8C5-B829F5D191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D1444E-CF67-AA4C-7274-5A0EF4DA85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EC7472-3753-4CBB-81C1-3A7AFAA1F8B8}" type="datetimeFigureOut">
              <a:rPr lang="en-GB" smtClean="0"/>
              <a:t>28/06/2024</a:t>
            </a:fld>
            <a:endParaRPr lang="en-GB"/>
          </a:p>
        </p:txBody>
      </p:sp>
      <p:sp>
        <p:nvSpPr>
          <p:cNvPr id="5" name="Footer Placeholder 4">
            <a:extLst>
              <a:ext uri="{FF2B5EF4-FFF2-40B4-BE49-F238E27FC236}">
                <a16:creationId xmlns:a16="http://schemas.microsoft.com/office/drawing/2014/main" id="{B035B9A2-8AD7-FA4D-F167-E6526B67F5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A89FA15-8D7F-DA40-98FE-8A0CA56CAB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CF43E6-3748-4487-B9CA-6B863C9AEAA3}" type="slidenum">
              <a:rPr lang="en-GB" smtClean="0"/>
              <a:t>‹#›</a:t>
            </a:fld>
            <a:endParaRPr lang="en-GB"/>
          </a:p>
        </p:txBody>
      </p:sp>
    </p:spTree>
    <p:extLst>
      <p:ext uri="{BB962C8B-B14F-4D97-AF65-F5344CB8AC3E}">
        <p14:creationId xmlns:p14="http://schemas.microsoft.com/office/powerpoint/2010/main" val="452327976"/>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92E8F-54AB-46D3-88CF-E717BC212C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n-US" noProof="0"/>
              <a:t>Click to edit Master title style</a:t>
            </a:r>
            <a:endParaRPr lang="en-GB" noProof="0" dirty="0"/>
          </a:p>
        </p:txBody>
      </p:sp>
      <p:sp>
        <p:nvSpPr>
          <p:cNvPr id="3" name="Text Placeholder 2">
            <a:extLst>
              <a:ext uri="{FF2B5EF4-FFF2-40B4-BE49-F238E27FC236}">
                <a16:creationId xmlns:a16="http://schemas.microsoft.com/office/drawing/2014/main" id="{E130E8A0-AA93-4D38-81C5-EC63E1EC39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4" name="Date Placeholder 3">
            <a:extLst>
              <a:ext uri="{FF2B5EF4-FFF2-40B4-BE49-F238E27FC236}">
                <a16:creationId xmlns:a16="http://schemas.microsoft.com/office/drawing/2014/main" id="{4C4FE646-8520-427D-ACD3-69976EEBF7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1604C522-0249-4674-B2B6-A2EFC6105FBA}" type="datetime1">
              <a:rPr lang="en-GB" noProof="0" smtClean="0"/>
              <a:t>28/06/2024</a:t>
            </a:fld>
            <a:endParaRPr lang="en-GB" noProof="0" dirty="0"/>
          </a:p>
        </p:txBody>
      </p:sp>
      <p:sp>
        <p:nvSpPr>
          <p:cNvPr id="5" name="Footer Placeholder 4">
            <a:extLst>
              <a:ext uri="{FF2B5EF4-FFF2-40B4-BE49-F238E27FC236}">
                <a16:creationId xmlns:a16="http://schemas.microsoft.com/office/drawing/2014/main" id="{2705FDAB-3FCC-421B-B8DF-073DEE2E26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GB" noProof="0" dirty="0"/>
          </a:p>
        </p:txBody>
      </p:sp>
      <p:sp>
        <p:nvSpPr>
          <p:cNvPr id="6" name="Slide Number Placeholder 5">
            <a:extLst>
              <a:ext uri="{FF2B5EF4-FFF2-40B4-BE49-F238E27FC236}">
                <a16:creationId xmlns:a16="http://schemas.microsoft.com/office/drawing/2014/main" id="{CD8FBED1-D092-4841-B651-580D34D551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DD35DBF2-A8CF-448E-B167-C826703D0B69}" type="slidenum">
              <a:rPr lang="en-GB" noProof="0" smtClean="0"/>
              <a:t>‹#›</a:t>
            </a:fld>
            <a:endParaRPr lang="en-GB" noProof="0" dirty="0"/>
          </a:p>
        </p:txBody>
      </p:sp>
    </p:spTree>
    <p:extLst>
      <p:ext uri="{BB962C8B-B14F-4D97-AF65-F5344CB8AC3E}">
        <p14:creationId xmlns:p14="http://schemas.microsoft.com/office/powerpoint/2010/main" val="2970377714"/>
      </p:ext>
    </p:extLst>
  </p:cSld>
  <p:clrMap bg1="lt1" tx1="dk1" bg2="lt2" tx2="dk2" accent1="accent1" accent2="accent2" accent3="accent3" accent4="accent4" accent5="accent5" accent6="accent6" hlink="hlink" folHlink="folHlink"/>
  <p:sldLayoutIdLst>
    <p:sldLayoutId id="2147483661"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B844DB-56CF-CB8D-CE6A-89C342F3CB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37EF364-DB7A-C50A-B0C9-A4A1A07FD1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70D604E-C3DF-5F2F-3504-320268E0BD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BDE58F-7D85-42FB-9122-6459477BFB0C}" type="datetimeFigureOut">
              <a:rPr lang="en-GB" smtClean="0"/>
              <a:t>28/06/2024</a:t>
            </a:fld>
            <a:endParaRPr lang="en-GB"/>
          </a:p>
        </p:txBody>
      </p:sp>
      <p:sp>
        <p:nvSpPr>
          <p:cNvPr id="5" name="Footer Placeholder 4">
            <a:extLst>
              <a:ext uri="{FF2B5EF4-FFF2-40B4-BE49-F238E27FC236}">
                <a16:creationId xmlns:a16="http://schemas.microsoft.com/office/drawing/2014/main" id="{42DF4B1F-E8B0-AA24-58E2-7043963584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13AB2AB-3157-32A5-9E77-BADC08A24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3FA0C2-B489-4077-856A-8024E30805C8}" type="slidenum">
              <a:rPr lang="en-GB" smtClean="0"/>
              <a:t>‹#›</a:t>
            </a:fld>
            <a:endParaRPr lang="en-GB"/>
          </a:p>
        </p:txBody>
      </p:sp>
    </p:spTree>
    <p:extLst>
      <p:ext uri="{BB962C8B-B14F-4D97-AF65-F5344CB8AC3E}">
        <p14:creationId xmlns:p14="http://schemas.microsoft.com/office/powerpoint/2010/main" val="385158532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E947E-1F3C-4CE2-B205-42ACABCDF3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34187EB-CD8C-4429-80A8-057E397FFC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278BCC8-525B-41FD-8646-596B1960C6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574AD-8404-48D7-8DB8-BCC9125C3396}" type="datetimeFigureOut">
              <a:rPr lang="en-GB" smtClean="0"/>
              <a:t>28/06/2024</a:t>
            </a:fld>
            <a:endParaRPr lang="en-GB"/>
          </a:p>
        </p:txBody>
      </p:sp>
      <p:sp>
        <p:nvSpPr>
          <p:cNvPr id="5" name="Footer Placeholder 4">
            <a:extLst>
              <a:ext uri="{FF2B5EF4-FFF2-40B4-BE49-F238E27FC236}">
                <a16:creationId xmlns:a16="http://schemas.microsoft.com/office/drawing/2014/main" id="{882564A6-47BB-43DB-A152-9E1555760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E33BD63-EE18-4132-8F91-68A0A2C0D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67EA4-DCE3-FB49-A794-A4595EF638BC}" type="slidenum">
              <a:rPr lang="en-GB" smtClean="0"/>
              <a:t>‹#›</a:t>
            </a:fld>
            <a:endParaRPr lang="en-GB"/>
          </a:p>
        </p:txBody>
      </p:sp>
    </p:spTree>
    <p:extLst>
      <p:ext uri="{BB962C8B-B14F-4D97-AF65-F5344CB8AC3E}">
        <p14:creationId xmlns:p14="http://schemas.microsoft.com/office/powerpoint/2010/main" val="1519970202"/>
      </p:ext>
    </p:extLst>
  </p:cSld>
  <p:clrMap bg1="dk1" tx1="lt1" bg2="dk2" tx2="lt2" accent1="accent1" accent2="accent2" accent3="accent3" accent4="accent4" accent5="accent5" accent6="accent6" hlink="hlink" folHlink="folHlink"/>
  <p:sldLayoutIdLst>
    <p:sldLayoutId id="2147483723"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8583CD-D046-0A1A-684B-C896661321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5A8A8E8-1284-A82E-7CB3-BF5746D89A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4B135A4-8454-F6E2-5220-D1174DF61D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B7050B9-BC0F-4126-A35D-3B3C6258D81C}" type="datetimeFigureOut">
              <a:rPr lang="en-GB" smtClean="0"/>
              <a:t>28/06/2024</a:t>
            </a:fld>
            <a:endParaRPr lang="en-GB"/>
          </a:p>
        </p:txBody>
      </p:sp>
      <p:sp>
        <p:nvSpPr>
          <p:cNvPr id="5" name="Footer Placeholder 4">
            <a:extLst>
              <a:ext uri="{FF2B5EF4-FFF2-40B4-BE49-F238E27FC236}">
                <a16:creationId xmlns:a16="http://schemas.microsoft.com/office/drawing/2014/main" id="{2173280D-189A-AFDD-5D97-DF81F30194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821C9AE-6E95-E36F-17D6-C2F5A56BE1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CCC60A-230A-4723-B36D-D26CEB5A58AB}" type="slidenum">
              <a:rPr lang="en-GB" smtClean="0"/>
              <a:t>‹#›</a:t>
            </a:fld>
            <a:endParaRPr lang="en-GB"/>
          </a:p>
        </p:txBody>
      </p:sp>
    </p:spTree>
    <p:extLst>
      <p:ext uri="{BB962C8B-B14F-4D97-AF65-F5344CB8AC3E}">
        <p14:creationId xmlns:p14="http://schemas.microsoft.com/office/powerpoint/2010/main" val="225735194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31.xml"/><Relationship Id="rId5" Type="http://schemas.openxmlformats.org/officeDocument/2006/relationships/chart" Target="../charts/chart5.xml"/><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31.xml"/><Relationship Id="rId5" Type="http://schemas.openxmlformats.org/officeDocument/2006/relationships/chart" Target="../charts/chart9.xml"/><Relationship Id="rId4" Type="http://schemas.openxmlformats.org/officeDocument/2006/relationships/chart" Target="../charts/chart8.xml"/></Relationships>
</file>

<file path=ppt/slides/_rels/slide1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chart" Target="../charts/chart11.xml"/></Relationships>
</file>

<file path=ppt/slides/_rels/slide1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31.xml"/><Relationship Id="rId5" Type="http://schemas.openxmlformats.org/officeDocument/2006/relationships/chart" Target="../charts/chart15.xml"/><Relationship Id="rId4" Type="http://schemas.openxmlformats.org/officeDocument/2006/relationships/chart" Target="../charts/char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1.svg"/><Relationship Id="rId18" Type="http://schemas.openxmlformats.org/officeDocument/2006/relationships/image" Target="../media/image26.png"/><Relationship Id="rId3" Type="http://schemas.openxmlformats.org/officeDocument/2006/relationships/image" Target="../media/image12.png"/><Relationship Id="rId21" Type="http://schemas.openxmlformats.org/officeDocument/2006/relationships/image" Target="../media/image28.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image" Target="../media/image25.svg"/><Relationship Id="rId2" Type="http://schemas.openxmlformats.org/officeDocument/2006/relationships/notesSlide" Target="../notesSlides/notesSlide5.xml"/><Relationship Id="rId16" Type="http://schemas.openxmlformats.org/officeDocument/2006/relationships/image" Target="../media/image24.png"/><Relationship Id="rId20" Type="http://schemas.openxmlformats.org/officeDocument/2006/relationships/chart" Target="../charts/chart17.xml"/><Relationship Id="rId1" Type="http://schemas.openxmlformats.org/officeDocument/2006/relationships/slideLayout" Target="../slideLayouts/slideLayout14.xml"/><Relationship Id="rId6" Type="http://schemas.openxmlformats.org/officeDocument/2006/relationships/image" Target="../media/image15.svg"/><Relationship Id="rId11" Type="http://schemas.openxmlformats.org/officeDocument/2006/relationships/image" Target="../media/image19.svg"/><Relationship Id="rId5" Type="http://schemas.openxmlformats.org/officeDocument/2006/relationships/image" Target="../media/image14.png"/><Relationship Id="rId15" Type="http://schemas.openxmlformats.org/officeDocument/2006/relationships/image" Target="../media/image23.svg"/><Relationship Id="rId10" Type="http://schemas.openxmlformats.org/officeDocument/2006/relationships/image" Target="../media/image18.png"/><Relationship Id="rId19" Type="http://schemas.openxmlformats.org/officeDocument/2006/relationships/image" Target="../media/image27.svg"/><Relationship Id="rId4" Type="http://schemas.openxmlformats.org/officeDocument/2006/relationships/image" Target="../media/image13.svg"/><Relationship Id="rId9" Type="http://schemas.openxmlformats.org/officeDocument/2006/relationships/chart" Target="../charts/chart16.xml"/><Relationship Id="rId1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image" Target="../media/image30.png"/><Relationship Id="rId16" Type="http://schemas.openxmlformats.org/officeDocument/2006/relationships/image" Target="../media/image44.png"/><Relationship Id="rId1" Type="http://schemas.openxmlformats.org/officeDocument/2006/relationships/slideLayout" Target="../slideLayouts/slideLayout12.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5" Type="http://schemas.openxmlformats.org/officeDocument/2006/relationships/image" Target="../media/image4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 Id="rId1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pixabay.com/en/conversation-dialogue-interview-1262311/" TargetMode="External"/><Relationship Id="rId7" Type="http://schemas.openxmlformats.org/officeDocument/2006/relationships/hyperlink" Target="https://www.publicdomainpictures.net/en/view-image.php?image=283258&amp;picture=hands-raised-up" TargetMode="External"/><Relationship Id="rId2" Type="http://schemas.openxmlformats.org/officeDocument/2006/relationships/image" Target="../media/image6.png"/><Relationship Id="rId1" Type="http://schemas.openxmlformats.org/officeDocument/2006/relationships/slideLayout" Target="../slideLayouts/slideLayout30.xml"/><Relationship Id="rId6" Type="http://schemas.openxmlformats.org/officeDocument/2006/relationships/image" Target="../media/image8.jpg"/><Relationship Id="rId11" Type="http://schemas.openxmlformats.org/officeDocument/2006/relationships/hyperlink" Target="https://blog.cookaround.com/ormedellanima/le-donne-danno/" TargetMode="External"/><Relationship Id="rId5" Type="http://schemas.openxmlformats.org/officeDocument/2006/relationships/hyperlink" Target="https://pelesa2.blogspot.com/2016/02/listening.html" TargetMode="External"/><Relationship Id="rId10" Type="http://schemas.openxmlformats.org/officeDocument/2006/relationships/image" Target="../media/image10.jpg"/><Relationship Id="rId4" Type="http://schemas.openxmlformats.org/officeDocument/2006/relationships/image" Target="../media/image7.jpeg"/><Relationship Id="rId9" Type="http://schemas.openxmlformats.org/officeDocument/2006/relationships/hyperlink" Target="https://pixabay.com/en/speech-bubbles-comments-orange-303206/"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2.png"/><Relationship Id="rId7" Type="http://schemas.openxmlformats.org/officeDocument/2006/relationships/diagramColors" Target="../diagrams/colors1.xml"/><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3.png"/><Relationship Id="rId7" Type="http://schemas.openxmlformats.org/officeDocument/2006/relationships/diagramColors" Target="../diagrams/colors2.xml"/><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9.png"/><Relationship Id="rId2" Type="http://schemas.openxmlformats.org/officeDocument/2006/relationships/diagramData" Target="../diagrams/data3.xml"/><Relationship Id="rId1" Type="http://schemas.openxmlformats.org/officeDocument/2006/relationships/slideLayout" Target="../slideLayouts/slideLayout1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30.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499A9-ADAE-F54A-B49E-F294E7BCE9E8}"/>
              </a:ext>
            </a:extLst>
          </p:cNvPr>
          <p:cNvSpPr>
            <a:spLocks noGrp="1"/>
          </p:cNvSpPr>
          <p:nvPr>
            <p:ph type="ctrTitle"/>
          </p:nvPr>
        </p:nvSpPr>
        <p:spPr>
          <a:xfrm>
            <a:off x="612475" y="1377116"/>
            <a:ext cx="5321215" cy="2507695"/>
          </a:xfrm>
        </p:spPr>
        <p:txBody>
          <a:bodyPr/>
          <a:lstStyle/>
          <a:p>
            <a:r>
              <a:rPr lang="en-GB" sz="3600" dirty="0">
                <a:latin typeface="Arial" panose="020B0604020202020204" pitchFamily="34" charset="0"/>
                <a:cs typeface="Arial" panose="020B0604020202020204" pitchFamily="34" charset="0"/>
              </a:rPr>
              <a:t>Children &amp; Young People (Mental Health, Learning Disability and Autism) Inpatient Services</a:t>
            </a:r>
          </a:p>
        </p:txBody>
      </p:sp>
      <p:sp>
        <p:nvSpPr>
          <p:cNvPr id="3" name="Text Placeholder 3">
            <a:extLst>
              <a:ext uri="{FF2B5EF4-FFF2-40B4-BE49-F238E27FC236}">
                <a16:creationId xmlns:a16="http://schemas.microsoft.com/office/drawing/2014/main" id="{916A5FAD-E120-4CCE-57BE-0A5CB587328B}"/>
              </a:ext>
            </a:extLst>
          </p:cNvPr>
          <p:cNvSpPr>
            <a:spLocks noGrp="1"/>
          </p:cNvSpPr>
          <p:nvPr>
            <p:ph type="body" sz="quarter" idx="13"/>
          </p:nvPr>
        </p:nvSpPr>
        <p:spPr>
          <a:xfrm>
            <a:off x="612474" y="4459857"/>
            <a:ext cx="6156041" cy="816941"/>
          </a:xfrm>
        </p:spPr>
        <p:txBody>
          <a:bodyPr>
            <a:normAutofit/>
          </a:bodyPr>
          <a:lstStyle/>
          <a:p>
            <a:r>
              <a:rPr lang="en-GB" sz="2400" dirty="0">
                <a:effectLst/>
                <a:latin typeface="Arial" panose="020B0604020202020204" pitchFamily="34" charset="0"/>
                <a:ea typeface="Calibri" panose="020F0502020204030204" pitchFamily="34" charset="0"/>
              </a:rPr>
              <a:t>Learning Disability workshop </a:t>
            </a:r>
          </a:p>
          <a:p>
            <a:r>
              <a:rPr lang="en-GB" dirty="0">
                <a:latin typeface="Arial" panose="020B0604020202020204" pitchFamily="34" charset="0"/>
                <a:ea typeface="Calibri" panose="020F0502020204030204" pitchFamily="34" charset="0"/>
              </a:rPr>
              <a:t>11</a:t>
            </a:r>
            <a:r>
              <a:rPr lang="en-GB" baseline="30000" dirty="0">
                <a:latin typeface="Arial" panose="020B0604020202020204" pitchFamily="34" charset="0"/>
                <a:ea typeface="Calibri" panose="020F0502020204030204" pitchFamily="34" charset="0"/>
              </a:rPr>
              <a:t>th</a:t>
            </a:r>
            <a:r>
              <a:rPr lang="en-GB" dirty="0">
                <a:latin typeface="Arial" panose="020B0604020202020204" pitchFamily="34" charset="0"/>
                <a:ea typeface="Calibri" panose="020F0502020204030204" pitchFamily="34" charset="0"/>
              </a:rPr>
              <a:t> July 2024</a:t>
            </a:r>
            <a:endParaRPr lang="en-GB" dirty="0"/>
          </a:p>
          <a:p>
            <a:endParaRPr lang="en-GB" dirty="0"/>
          </a:p>
        </p:txBody>
      </p:sp>
    </p:spTree>
    <p:extLst>
      <p:ext uri="{BB962C8B-B14F-4D97-AF65-F5344CB8AC3E}">
        <p14:creationId xmlns:p14="http://schemas.microsoft.com/office/powerpoint/2010/main" val="4008686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35F00B-D271-0FB0-C615-8A33A382CF7C}"/>
              </a:ext>
            </a:extLst>
          </p:cNvPr>
          <p:cNvSpPr>
            <a:spLocks noGrp="1"/>
          </p:cNvSpPr>
          <p:nvPr>
            <p:ph idx="1"/>
          </p:nvPr>
        </p:nvSpPr>
        <p:spPr>
          <a:xfrm>
            <a:off x="432000" y="1956816"/>
            <a:ext cx="11088000" cy="4271183"/>
          </a:xfrm>
        </p:spPr>
        <p:txBody>
          <a:bodyPr/>
          <a:lstStyle/>
          <a:p>
            <a:r>
              <a:rPr lang="en-GB" dirty="0"/>
              <a:t>In the current admission cohort 66% have ASC as a co-morbidity</a:t>
            </a:r>
          </a:p>
          <a:p>
            <a:r>
              <a:rPr lang="en-GB" dirty="0"/>
              <a:t>Males are overrepresented in admissions</a:t>
            </a:r>
          </a:p>
          <a:p>
            <a:r>
              <a:rPr lang="en-GB" dirty="0"/>
              <a:t>Majority of admissions are detained under Section 3 of the MH Act</a:t>
            </a:r>
          </a:p>
          <a:p>
            <a:r>
              <a:rPr lang="en-GB" dirty="0"/>
              <a:t>Child in need plans are more prevalent in current admissions </a:t>
            </a:r>
          </a:p>
          <a:p>
            <a:r>
              <a:rPr lang="en-GB" dirty="0"/>
              <a:t>Current patients are more ethnically diverse</a:t>
            </a:r>
          </a:p>
          <a:p>
            <a:r>
              <a:rPr lang="en-GB" dirty="0"/>
              <a:t>Current patients originate from localities that have GAU LD beds</a:t>
            </a:r>
          </a:p>
          <a:p>
            <a:r>
              <a:rPr lang="en-GB" dirty="0"/>
              <a:t>Over the last 4 years most patients originate from the NE&amp;Y – the only region with 2 GAU LD services historically.</a:t>
            </a:r>
          </a:p>
          <a:p>
            <a:r>
              <a:rPr lang="en-GB" dirty="0"/>
              <a:t>Children as young as 8 have been admitted to these services</a:t>
            </a:r>
          </a:p>
          <a:p>
            <a:endParaRPr lang="en-GB" dirty="0"/>
          </a:p>
          <a:p>
            <a:endParaRPr lang="en-GB" dirty="0"/>
          </a:p>
          <a:p>
            <a:endParaRPr lang="en-GB" dirty="0"/>
          </a:p>
          <a:p>
            <a:endParaRPr lang="en-GB" dirty="0"/>
          </a:p>
          <a:p>
            <a:endParaRPr lang="en-GB" dirty="0"/>
          </a:p>
        </p:txBody>
      </p:sp>
      <p:sp>
        <p:nvSpPr>
          <p:cNvPr id="4" name="Title 3">
            <a:extLst>
              <a:ext uri="{FF2B5EF4-FFF2-40B4-BE49-F238E27FC236}">
                <a16:creationId xmlns:a16="http://schemas.microsoft.com/office/drawing/2014/main" id="{F36B0129-B715-419B-E660-D938F6EABF15}"/>
              </a:ext>
            </a:extLst>
          </p:cNvPr>
          <p:cNvSpPr>
            <a:spLocks noGrp="1"/>
          </p:cNvSpPr>
          <p:nvPr>
            <p:ph type="title"/>
          </p:nvPr>
        </p:nvSpPr>
        <p:spPr/>
        <p:txBody>
          <a:bodyPr/>
          <a:lstStyle/>
          <a:p>
            <a:r>
              <a:rPr lang="en-GB" dirty="0"/>
              <a:t>NCMS GAU LD Data headlines</a:t>
            </a:r>
          </a:p>
        </p:txBody>
      </p:sp>
    </p:spTree>
    <p:extLst>
      <p:ext uri="{BB962C8B-B14F-4D97-AF65-F5344CB8AC3E}">
        <p14:creationId xmlns:p14="http://schemas.microsoft.com/office/powerpoint/2010/main" val="90718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83B76-D69E-C60A-92FC-879BCBFB6403}"/>
              </a:ext>
            </a:extLst>
          </p:cNvPr>
          <p:cNvSpPr>
            <a:spLocks noGrp="1"/>
          </p:cNvSpPr>
          <p:nvPr>
            <p:ph type="title"/>
          </p:nvPr>
        </p:nvSpPr>
        <p:spPr>
          <a:xfrm>
            <a:off x="432000" y="348873"/>
            <a:ext cx="8758182" cy="865186"/>
          </a:xfrm>
        </p:spPr>
        <p:txBody>
          <a:bodyPr>
            <a:normAutofit/>
          </a:bodyPr>
          <a:lstStyle/>
          <a:p>
            <a:pPr algn="ctr"/>
            <a:r>
              <a:rPr lang="en-GB" sz="4400" dirty="0"/>
              <a:t>NCMS</a:t>
            </a:r>
            <a:r>
              <a:rPr lang="en-GB" sz="5200" dirty="0"/>
              <a:t> Current admissions</a:t>
            </a:r>
          </a:p>
        </p:txBody>
      </p:sp>
      <p:sp>
        <p:nvSpPr>
          <p:cNvPr id="3" name="Content Placeholder 2">
            <a:extLst>
              <a:ext uri="{FF2B5EF4-FFF2-40B4-BE49-F238E27FC236}">
                <a16:creationId xmlns:a16="http://schemas.microsoft.com/office/drawing/2014/main" id="{37E75A21-1909-45E7-40DA-72DE0AFCC4B8}"/>
              </a:ext>
            </a:extLst>
          </p:cNvPr>
          <p:cNvSpPr>
            <a:spLocks/>
          </p:cNvSpPr>
          <p:nvPr/>
        </p:nvSpPr>
        <p:spPr>
          <a:xfrm>
            <a:off x="432000" y="1459346"/>
            <a:ext cx="6488644" cy="4855624"/>
          </a:xfrm>
          <a:prstGeom prst="rect">
            <a:avLst/>
          </a:prstGeom>
        </p:spPr>
        <p:txBody>
          <a:bodyPr/>
          <a:lstStyle/>
          <a:p>
            <a:pPr marL="342900" marR="0" lvl="0" indent="-342900" algn="just" defTabSz="74066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231F20"/>
                </a:solidFill>
                <a:effectLst/>
                <a:uLnTx/>
                <a:uFillTx/>
                <a:latin typeface="Arial" panose="020B0604020202020204"/>
                <a:ea typeface="+mn-ea"/>
                <a:cs typeface="+mn-cs"/>
              </a:rPr>
              <a:t>4/9 patients are reported as delayed discharges</a:t>
            </a:r>
          </a:p>
          <a:p>
            <a:pPr marL="342900" marR="0" lvl="0" indent="-342900" algn="just" defTabSz="74066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231F20"/>
                </a:solidFill>
                <a:effectLst/>
                <a:uLnTx/>
                <a:uFillTx/>
                <a:latin typeface="Arial" panose="020B0604020202020204"/>
                <a:ea typeface="+mn-ea"/>
                <a:cs typeface="+mn-cs"/>
              </a:rPr>
              <a:t>44% are reported to have ASC and LD intellectual disabilities</a:t>
            </a:r>
          </a:p>
          <a:p>
            <a:pPr marL="342900" marR="0" lvl="0" indent="-342900" algn="just" defTabSz="74066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231F20"/>
                </a:solidFill>
                <a:effectLst/>
                <a:uLnTx/>
                <a:uFillTx/>
                <a:latin typeface="Arial" panose="020B0604020202020204"/>
                <a:ea typeface="+mn-ea"/>
                <a:cs typeface="+mn-cs"/>
              </a:rPr>
              <a:t>66% are reported to have ASC as a co-morbidity</a:t>
            </a:r>
          </a:p>
          <a:p>
            <a:pPr marL="342900" marR="0" lvl="0" indent="-342900" algn="just" defTabSz="74066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231F20"/>
                </a:solidFill>
                <a:effectLst/>
                <a:uLnTx/>
                <a:uFillTx/>
                <a:latin typeface="Arial" panose="020B0604020202020204"/>
                <a:ea typeface="+mn-ea"/>
                <a:cs typeface="+mn-cs"/>
              </a:rPr>
              <a:t>Unlike GAU services currently there are more Male admissions </a:t>
            </a:r>
          </a:p>
          <a:p>
            <a:pPr marL="342900" marR="0" lvl="0" indent="-342900" algn="just" defTabSz="74066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231F20"/>
                </a:solidFill>
                <a:effectLst/>
                <a:uLnTx/>
                <a:uFillTx/>
                <a:latin typeface="Arial" panose="020B0604020202020204"/>
                <a:ea typeface="+mn-ea"/>
                <a:cs typeface="+mn-cs"/>
              </a:rPr>
              <a:t>LOS 108 days-1235 days</a:t>
            </a:r>
          </a:p>
          <a:p>
            <a:pPr marL="342900" marR="0" lvl="0" indent="-342900" algn="just" defTabSz="74066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231F20"/>
                </a:solidFill>
                <a:effectLst/>
                <a:uLnTx/>
                <a:uFillTx/>
                <a:latin typeface="Arial" panose="020B0604020202020204"/>
                <a:ea typeface="+mn-ea"/>
                <a:cs typeface="+mn-cs"/>
              </a:rPr>
              <a:t>Average distance from home 38.3 miles </a:t>
            </a:r>
          </a:p>
          <a:p>
            <a:pPr marL="342900" marR="0" lvl="0" indent="-342900" algn="just" defTabSz="74066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231F20"/>
                </a:solidFill>
                <a:effectLst/>
                <a:uLnTx/>
                <a:uFillTx/>
                <a:latin typeface="Arial" panose="020B0604020202020204"/>
                <a:ea typeface="+mn-ea"/>
                <a:cs typeface="+mn-cs"/>
              </a:rPr>
              <a:t>Majority are detained on S3- MHA</a:t>
            </a:r>
          </a:p>
          <a:p>
            <a:pPr marL="342900" marR="0" lvl="0" indent="-342900" algn="just" defTabSz="74066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231F20"/>
                </a:solidFill>
                <a:effectLst/>
                <a:uLnTx/>
                <a:uFillTx/>
                <a:latin typeface="Arial" panose="020B0604020202020204"/>
                <a:ea typeface="+mn-ea"/>
                <a:cs typeface="+mn-cs"/>
              </a:rPr>
              <a:t>56% are reported as on a child in need plan (S17)</a:t>
            </a:r>
          </a:p>
          <a:p>
            <a:pPr marL="342900" marR="0" lvl="0" indent="-342900" algn="just" defTabSz="74066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231F20"/>
                </a:solidFill>
                <a:effectLst/>
                <a:uLnTx/>
                <a:uFillTx/>
                <a:latin typeface="Arial" panose="020B0604020202020204"/>
                <a:ea typeface="+mn-ea"/>
                <a:cs typeface="+mn-cs"/>
              </a:rPr>
              <a:t>Average age for admission was 14.5 </a:t>
            </a:r>
          </a:p>
          <a:p>
            <a:pPr marL="342900" marR="0" lvl="0" indent="-342900" algn="just" defTabSz="74066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231F20"/>
                </a:solidFill>
                <a:effectLst/>
                <a:uLnTx/>
                <a:uFillTx/>
                <a:latin typeface="Arial" panose="020B0604020202020204"/>
                <a:ea typeface="+mn-ea"/>
                <a:cs typeface="+mn-cs"/>
              </a:rPr>
              <a:t>Current patients age from 11-17</a:t>
            </a:r>
          </a:p>
          <a:p>
            <a:pPr marL="0" marR="0" lvl="0" indent="0" algn="l" defTabSz="740664" rtl="0" eaLnBrk="1" fontAlgn="auto" latinLnBrk="0" hangingPunct="1">
              <a:lnSpc>
                <a:spcPct val="100000"/>
              </a:lnSpc>
              <a:spcBef>
                <a:spcPts val="0"/>
              </a:spcBef>
              <a:spcAft>
                <a:spcPts val="600"/>
              </a:spcAft>
              <a:buClrTx/>
              <a:buSzTx/>
              <a:buFontTx/>
              <a:buNone/>
              <a:tabLst/>
              <a:defRPr/>
            </a:pPr>
            <a:endParaRPr kumimoji="0" lang="en-GB" sz="2400" b="0" i="0" u="none" strike="noStrike" kern="1200" cap="none" spc="0" normalizeH="0" baseline="0" noProof="0" dirty="0">
              <a:ln>
                <a:noFill/>
              </a:ln>
              <a:solidFill>
                <a:srgbClr val="231F20"/>
              </a:solidFill>
              <a:effectLst/>
              <a:uLnTx/>
              <a:uFillTx/>
              <a:latin typeface="Arial" panose="020B0604020202020204"/>
              <a:ea typeface="+mn-ea"/>
              <a:cs typeface="+mn-cs"/>
            </a:endParaRPr>
          </a:p>
          <a:p>
            <a:pPr marL="0" marR="0" lvl="0" indent="0" algn="l" defTabSz="740664" rtl="0" eaLnBrk="1" fontAlgn="auto" latinLnBrk="0" hangingPunct="1">
              <a:lnSpc>
                <a:spcPct val="100000"/>
              </a:lnSpc>
              <a:spcBef>
                <a:spcPts val="0"/>
              </a:spcBef>
              <a:spcAft>
                <a:spcPts val="600"/>
              </a:spcAft>
              <a:buClrTx/>
              <a:buSzTx/>
              <a:buFontTx/>
              <a:buNone/>
              <a:tabLst/>
              <a:defRPr/>
            </a:pPr>
            <a:endParaRPr kumimoji="0" lang="en-GB" sz="1458" b="0" i="0" u="none" strike="noStrike" kern="1200" cap="none" spc="0" normalizeH="0" baseline="0" noProof="0" dirty="0">
              <a:ln>
                <a:noFill/>
              </a:ln>
              <a:solidFill>
                <a:srgbClr val="231F2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dirty="0">
              <a:ln>
                <a:noFill/>
              </a:ln>
              <a:solidFill>
                <a:srgbClr val="231F20"/>
              </a:solidFill>
              <a:effectLst/>
              <a:uLnTx/>
              <a:uFillTx/>
              <a:latin typeface="Arial" panose="020B0604020202020204"/>
              <a:ea typeface="+mn-ea"/>
              <a:cs typeface="+mn-cs"/>
            </a:endParaRPr>
          </a:p>
        </p:txBody>
      </p:sp>
      <p:graphicFrame>
        <p:nvGraphicFramePr>
          <p:cNvPr id="5" name="Chart 4">
            <a:extLst>
              <a:ext uri="{FF2B5EF4-FFF2-40B4-BE49-F238E27FC236}">
                <a16:creationId xmlns:a16="http://schemas.microsoft.com/office/drawing/2014/main" id="{89FCF466-B9E6-2374-7AD2-A5E4C612280A}"/>
              </a:ext>
            </a:extLst>
          </p:cNvPr>
          <p:cNvGraphicFramePr>
            <a:graphicFrameLocks/>
          </p:cNvGraphicFramePr>
          <p:nvPr/>
        </p:nvGraphicFramePr>
        <p:xfrm>
          <a:off x="6752230" y="3951957"/>
          <a:ext cx="5083924" cy="22293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A3AC84D5-5A60-13A1-AD78-4B810B1569ED}"/>
              </a:ext>
            </a:extLst>
          </p:cNvPr>
          <p:cNvGraphicFramePr>
            <a:graphicFrameLocks/>
          </p:cNvGraphicFramePr>
          <p:nvPr/>
        </p:nvGraphicFramePr>
        <p:xfrm>
          <a:off x="7188000" y="1426603"/>
          <a:ext cx="4572000" cy="239040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A3AC84D5-5A60-13A1-AD78-4B810B1569ED}"/>
              </a:ext>
            </a:extLst>
          </p:cNvPr>
          <p:cNvGraphicFramePr>
            <a:graphicFrameLocks/>
          </p:cNvGraphicFramePr>
          <p:nvPr/>
        </p:nvGraphicFramePr>
        <p:xfrm>
          <a:off x="7188000" y="3818330"/>
          <a:ext cx="4572000" cy="249663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66577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A3AC84D5-5A60-13A1-AD78-4B810B1569ED}"/>
              </a:ext>
            </a:extLst>
          </p:cNvPr>
          <p:cNvGraphicFramePr>
            <a:graphicFrameLocks/>
          </p:cNvGraphicFramePr>
          <p:nvPr/>
        </p:nvGraphicFramePr>
        <p:xfrm>
          <a:off x="424873" y="1087178"/>
          <a:ext cx="5671127" cy="256906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A3AC84D5-5A60-13A1-AD78-4B810B1569ED}"/>
              </a:ext>
            </a:extLst>
          </p:cNvPr>
          <p:cNvGraphicFramePr>
            <a:graphicFrameLocks/>
          </p:cNvGraphicFramePr>
          <p:nvPr/>
        </p:nvGraphicFramePr>
        <p:xfrm>
          <a:off x="424873" y="3656244"/>
          <a:ext cx="5671127" cy="25690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A3AC84D5-5A60-13A1-AD78-4B810B1569ED}"/>
              </a:ext>
            </a:extLst>
          </p:cNvPr>
          <p:cNvGraphicFramePr>
            <a:graphicFrameLocks/>
          </p:cNvGraphicFramePr>
          <p:nvPr/>
        </p:nvGraphicFramePr>
        <p:xfrm>
          <a:off x="6096000" y="1087178"/>
          <a:ext cx="5671127" cy="256906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A3AC84D5-5A60-13A1-AD78-4B810B1569ED}"/>
              </a:ext>
            </a:extLst>
          </p:cNvPr>
          <p:cNvGraphicFramePr>
            <a:graphicFrameLocks/>
          </p:cNvGraphicFramePr>
          <p:nvPr/>
        </p:nvGraphicFramePr>
        <p:xfrm>
          <a:off x="6096000" y="3656244"/>
          <a:ext cx="5671127" cy="2569066"/>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a:extLst>
              <a:ext uri="{FF2B5EF4-FFF2-40B4-BE49-F238E27FC236}">
                <a16:creationId xmlns:a16="http://schemas.microsoft.com/office/drawing/2014/main" id="{F5A02A7F-261E-5CD4-6D47-50FDE6E50F6F}"/>
              </a:ext>
            </a:extLst>
          </p:cNvPr>
          <p:cNvSpPr txBox="1"/>
          <p:nvPr/>
        </p:nvSpPr>
        <p:spPr>
          <a:xfrm>
            <a:off x="424873" y="391311"/>
            <a:ext cx="89592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231F20"/>
                </a:solidFill>
                <a:effectLst/>
                <a:uLnTx/>
                <a:uFillTx/>
                <a:latin typeface="Arial" panose="020B0604020202020204"/>
                <a:ea typeface="+mn-ea"/>
                <a:cs typeface="+mn-cs"/>
              </a:rPr>
              <a:t>Current patient demographics continued (27.6.24)</a:t>
            </a:r>
          </a:p>
        </p:txBody>
      </p:sp>
    </p:spTree>
    <p:extLst>
      <p:ext uri="{BB962C8B-B14F-4D97-AF65-F5344CB8AC3E}">
        <p14:creationId xmlns:p14="http://schemas.microsoft.com/office/powerpoint/2010/main" val="190041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83B76-D69E-C60A-92FC-879BCBFB6403}"/>
              </a:ext>
            </a:extLst>
          </p:cNvPr>
          <p:cNvSpPr>
            <a:spLocks noGrp="1"/>
          </p:cNvSpPr>
          <p:nvPr>
            <p:ph type="title"/>
          </p:nvPr>
        </p:nvSpPr>
        <p:spPr>
          <a:xfrm>
            <a:off x="358109" y="228801"/>
            <a:ext cx="8758182" cy="865186"/>
          </a:xfrm>
        </p:spPr>
        <p:txBody>
          <a:bodyPr>
            <a:noAutofit/>
          </a:bodyPr>
          <a:lstStyle/>
          <a:p>
            <a:pPr algn="ctr"/>
            <a:r>
              <a:rPr lang="en-GB" sz="2800" dirty="0"/>
              <a:t>NCMS Admissions to GAU LD 27/6/2020 -27/6/24</a:t>
            </a:r>
          </a:p>
        </p:txBody>
      </p:sp>
      <p:sp>
        <p:nvSpPr>
          <p:cNvPr id="3" name="Content Placeholder 2">
            <a:extLst>
              <a:ext uri="{FF2B5EF4-FFF2-40B4-BE49-F238E27FC236}">
                <a16:creationId xmlns:a16="http://schemas.microsoft.com/office/drawing/2014/main" id="{37E75A21-1909-45E7-40DA-72DE0AFCC4B8}"/>
              </a:ext>
            </a:extLst>
          </p:cNvPr>
          <p:cNvSpPr>
            <a:spLocks/>
          </p:cNvSpPr>
          <p:nvPr/>
        </p:nvSpPr>
        <p:spPr>
          <a:xfrm>
            <a:off x="432000" y="1320801"/>
            <a:ext cx="6488644" cy="5772726"/>
          </a:xfrm>
          <a:prstGeom prst="rect">
            <a:avLst/>
          </a:prstGeom>
        </p:spPr>
        <p:txBody>
          <a:bodyPr/>
          <a:lstStyle/>
          <a:p>
            <a:pPr marL="342900" marR="0" lvl="0" indent="-342900" algn="just" defTabSz="74066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31F20"/>
                </a:solidFill>
                <a:effectLst/>
                <a:uLnTx/>
                <a:uFillTx/>
                <a:latin typeface="Arial" panose="020B0604020202020204"/>
                <a:ea typeface="+mn-ea"/>
                <a:cs typeface="+mn-cs"/>
              </a:rPr>
              <a:t>76 admissions recorded on NCMS</a:t>
            </a:r>
          </a:p>
          <a:p>
            <a:pPr marL="342900" marR="0" lvl="0" indent="-342900" algn="just" defTabSz="74066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31F20"/>
                </a:solidFill>
                <a:effectLst/>
                <a:uLnTx/>
                <a:uFillTx/>
                <a:latin typeface="Arial" panose="020B0604020202020204"/>
                <a:ea typeface="+mn-ea"/>
                <a:cs typeface="+mn-cs"/>
              </a:rPr>
              <a:t>75% were reported as White British/white other</a:t>
            </a:r>
          </a:p>
          <a:p>
            <a:pPr marL="342900" marR="0" lvl="0" indent="-342900" algn="just" defTabSz="74066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31F20"/>
                </a:solidFill>
                <a:effectLst/>
                <a:uLnTx/>
                <a:uFillTx/>
                <a:latin typeface="Arial" panose="020B0604020202020204"/>
                <a:ea typeface="+mn-ea"/>
                <a:cs typeface="+mn-cs"/>
              </a:rPr>
              <a:t>37% reported to have ASC and LD intellectual disabilities</a:t>
            </a:r>
          </a:p>
          <a:p>
            <a:pPr marL="342900" marR="0" lvl="0" indent="-342900" algn="just" defTabSz="74066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31F20"/>
                </a:solidFill>
                <a:effectLst/>
                <a:uLnTx/>
                <a:uFillTx/>
                <a:latin typeface="Arial" panose="020B0604020202020204"/>
                <a:ea typeface="+mn-ea"/>
                <a:cs typeface="+mn-cs"/>
              </a:rPr>
              <a:t>25% are reported to have ASC as a co-morbidity</a:t>
            </a:r>
          </a:p>
          <a:p>
            <a:pPr marL="342900" marR="0" lvl="0" indent="-342900" algn="just" defTabSz="74066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31F20"/>
                </a:solidFill>
                <a:effectLst/>
                <a:uLnTx/>
                <a:uFillTx/>
                <a:latin typeface="Arial" panose="020B0604020202020204"/>
                <a:ea typeface="+mn-ea"/>
                <a:cs typeface="+mn-cs"/>
              </a:rPr>
              <a:t>64% of admissions were for males</a:t>
            </a:r>
          </a:p>
          <a:p>
            <a:pPr marL="342900" marR="0" lvl="0" indent="-342900" algn="just" defTabSz="74066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31F20"/>
                </a:solidFill>
                <a:effectLst/>
                <a:uLnTx/>
                <a:uFillTx/>
                <a:latin typeface="Arial" panose="020B0604020202020204"/>
                <a:ea typeface="+mn-ea"/>
                <a:cs typeface="+mn-cs"/>
              </a:rPr>
              <a:t>Average LOS reported as 158.5</a:t>
            </a:r>
          </a:p>
          <a:p>
            <a:pPr marL="342900" marR="0" lvl="0" indent="-342900" algn="just" defTabSz="74066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31F20"/>
                </a:solidFill>
                <a:effectLst/>
                <a:uLnTx/>
                <a:uFillTx/>
                <a:latin typeface="Arial" panose="020B0604020202020204"/>
                <a:ea typeface="+mn-ea"/>
                <a:cs typeface="+mn-cs"/>
              </a:rPr>
              <a:t>Range of LOS is 7 days-1235 days</a:t>
            </a:r>
          </a:p>
          <a:p>
            <a:pPr marL="342900" marR="0" lvl="0" indent="-342900" algn="just" defTabSz="74066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31F20"/>
                </a:solidFill>
                <a:effectLst/>
                <a:uLnTx/>
                <a:uFillTx/>
                <a:latin typeface="Arial" panose="020B0604020202020204"/>
                <a:ea typeface="+mn-ea"/>
                <a:cs typeface="+mn-cs"/>
              </a:rPr>
              <a:t>Average distance from home 35.5 miles </a:t>
            </a:r>
          </a:p>
          <a:p>
            <a:pPr marL="342900" marR="0" lvl="0" indent="-342900" algn="just" defTabSz="74066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31F20"/>
                </a:solidFill>
                <a:effectLst/>
                <a:uLnTx/>
                <a:uFillTx/>
                <a:latin typeface="Arial" panose="020B0604020202020204"/>
                <a:ea typeface="+mn-ea"/>
                <a:cs typeface="+mn-cs"/>
              </a:rPr>
              <a:t>48% are detained on S3- MHA</a:t>
            </a:r>
          </a:p>
          <a:p>
            <a:pPr marL="342900" marR="0" lvl="0" indent="-342900" algn="just" defTabSz="74066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31F20"/>
                </a:solidFill>
                <a:effectLst/>
                <a:uLnTx/>
                <a:uFillTx/>
                <a:latin typeface="Arial" panose="020B0604020202020204"/>
                <a:ea typeface="+mn-ea"/>
                <a:cs typeface="+mn-cs"/>
              </a:rPr>
              <a:t>11% reported as Looked after children</a:t>
            </a:r>
          </a:p>
          <a:p>
            <a:pPr marL="342900" marR="0" lvl="0" indent="-342900" algn="just" defTabSz="74066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31F20"/>
                </a:solidFill>
                <a:effectLst/>
                <a:uLnTx/>
                <a:uFillTx/>
                <a:latin typeface="Arial" panose="020B0604020202020204"/>
                <a:ea typeface="+mn-ea"/>
                <a:cs typeface="+mn-cs"/>
              </a:rPr>
              <a:t>28% are reported as on a child in need plan (S17)</a:t>
            </a:r>
          </a:p>
          <a:p>
            <a:pPr marL="342900" marR="0" lvl="0" indent="-342900" algn="just" defTabSz="74066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31F20"/>
                </a:solidFill>
                <a:effectLst/>
                <a:uLnTx/>
                <a:uFillTx/>
                <a:latin typeface="Arial" panose="020B0604020202020204"/>
                <a:ea typeface="+mn-ea"/>
                <a:cs typeface="+mn-cs"/>
              </a:rPr>
              <a:t>Average age for admission was 14.43 </a:t>
            </a:r>
          </a:p>
          <a:p>
            <a:pPr marL="342900" marR="0" lvl="0" indent="-342900" algn="just" defTabSz="74066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31F20"/>
                </a:solidFill>
                <a:effectLst/>
                <a:uLnTx/>
                <a:uFillTx/>
                <a:latin typeface="Arial" panose="020B0604020202020204"/>
                <a:ea typeface="+mn-ea"/>
                <a:cs typeface="+mn-cs"/>
              </a:rPr>
              <a:t>Childs age at admission ranged from 8-17</a:t>
            </a:r>
          </a:p>
          <a:p>
            <a:pPr marL="342900" marR="0" lvl="0" indent="-342900" algn="just" defTabSz="74066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31F20"/>
                </a:solidFill>
                <a:effectLst/>
                <a:uLnTx/>
                <a:uFillTx/>
                <a:latin typeface="Arial" panose="020B0604020202020204"/>
                <a:ea typeface="+mn-ea"/>
                <a:cs typeface="+mn-cs"/>
              </a:rPr>
              <a:t>60% of admissions originate in NE &amp;Y</a:t>
            </a:r>
          </a:p>
          <a:p>
            <a:pPr marL="0" marR="0" lvl="0" indent="0" algn="l" defTabSz="740664" rtl="0" eaLnBrk="1" fontAlgn="auto" latinLnBrk="0" hangingPunct="1">
              <a:lnSpc>
                <a:spcPct val="100000"/>
              </a:lnSpc>
              <a:spcBef>
                <a:spcPts val="0"/>
              </a:spcBef>
              <a:spcAft>
                <a:spcPts val="600"/>
              </a:spcAft>
              <a:buClrTx/>
              <a:buSzTx/>
              <a:buFontTx/>
              <a:buNone/>
              <a:tabLst/>
              <a:defRPr/>
            </a:pPr>
            <a:endParaRPr kumimoji="0" lang="en-GB" sz="2400" b="0" i="0" u="none" strike="noStrike" kern="1200" cap="none" spc="0" normalizeH="0" baseline="0" noProof="0" dirty="0">
              <a:ln>
                <a:noFill/>
              </a:ln>
              <a:solidFill>
                <a:srgbClr val="231F20"/>
              </a:solidFill>
              <a:effectLst/>
              <a:uLnTx/>
              <a:uFillTx/>
              <a:latin typeface="Arial" panose="020B0604020202020204"/>
              <a:ea typeface="+mn-ea"/>
              <a:cs typeface="+mn-cs"/>
            </a:endParaRPr>
          </a:p>
          <a:p>
            <a:pPr marL="0" marR="0" lvl="0" indent="0" algn="l" defTabSz="740664" rtl="0" eaLnBrk="1" fontAlgn="auto" latinLnBrk="0" hangingPunct="1">
              <a:lnSpc>
                <a:spcPct val="100000"/>
              </a:lnSpc>
              <a:spcBef>
                <a:spcPts val="0"/>
              </a:spcBef>
              <a:spcAft>
                <a:spcPts val="600"/>
              </a:spcAft>
              <a:buClrTx/>
              <a:buSzTx/>
              <a:buFontTx/>
              <a:buNone/>
              <a:tabLst/>
              <a:defRPr/>
            </a:pPr>
            <a:endParaRPr kumimoji="0" lang="en-GB" sz="1458" b="0" i="0" u="none" strike="noStrike" kern="1200" cap="none" spc="0" normalizeH="0" baseline="0" noProof="0" dirty="0">
              <a:ln>
                <a:noFill/>
              </a:ln>
              <a:solidFill>
                <a:srgbClr val="231F2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dirty="0">
              <a:ln>
                <a:noFill/>
              </a:ln>
              <a:solidFill>
                <a:srgbClr val="231F20"/>
              </a:solidFill>
              <a:effectLst/>
              <a:uLnTx/>
              <a:uFillTx/>
              <a:latin typeface="Arial" panose="020B0604020202020204"/>
              <a:ea typeface="+mn-ea"/>
              <a:cs typeface="+mn-cs"/>
            </a:endParaRPr>
          </a:p>
        </p:txBody>
      </p:sp>
      <p:graphicFrame>
        <p:nvGraphicFramePr>
          <p:cNvPr id="4" name="Chart 3">
            <a:extLst>
              <a:ext uri="{FF2B5EF4-FFF2-40B4-BE49-F238E27FC236}">
                <a16:creationId xmlns:a16="http://schemas.microsoft.com/office/drawing/2014/main" id="{C55164D1-E5F0-333E-5FB1-4B552DB66AC7}"/>
              </a:ext>
            </a:extLst>
          </p:cNvPr>
          <p:cNvGraphicFramePr>
            <a:graphicFrameLocks/>
          </p:cNvGraphicFramePr>
          <p:nvPr/>
        </p:nvGraphicFramePr>
        <p:xfrm>
          <a:off x="7188001" y="1320801"/>
          <a:ext cx="4572000" cy="24975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C55164D1-E5F0-333E-5FB1-4B552DB66AC7}"/>
              </a:ext>
            </a:extLst>
          </p:cNvPr>
          <p:cNvGraphicFramePr>
            <a:graphicFrameLocks/>
          </p:cNvGraphicFramePr>
          <p:nvPr/>
        </p:nvGraphicFramePr>
        <p:xfrm>
          <a:off x="7188001" y="3831644"/>
          <a:ext cx="4571999" cy="248332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9069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5A02A7F-261E-5CD4-6D47-50FDE6E50F6F}"/>
              </a:ext>
            </a:extLst>
          </p:cNvPr>
          <p:cNvSpPr txBox="1"/>
          <p:nvPr/>
        </p:nvSpPr>
        <p:spPr>
          <a:xfrm>
            <a:off x="424872" y="391311"/>
            <a:ext cx="99937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231F20"/>
                </a:solidFill>
                <a:effectLst/>
                <a:uLnTx/>
                <a:uFillTx/>
                <a:latin typeface="Arial" panose="020B0604020202020204"/>
                <a:ea typeface="+mn-ea"/>
                <a:cs typeface="+mn-cs"/>
              </a:rPr>
              <a:t>All admissions patient demographics continued (27.6.24)</a:t>
            </a:r>
          </a:p>
        </p:txBody>
      </p:sp>
      <p:graphicFrame>
        <p:nvGraphicFramePr>
          <p:cNvPr id="6" name="Chart 5">
            <a:extLst>
              <a:ext uri="{FF2B5EF4-FFF2-40B4-BE49-F238E27FC236}">
                <a16:creationId xmlns:a16="http://schemas.microsoft.com/office/drawing/2014/main" id="{C55164D1-E5F0-333E-5FB1-4B552DB66AC7}"/>
              </a:ext>
            </a:extLst>
          </p:cNvPr>
          <p:cNvGraphicFramePr>
            <a:graphicFrameLocks/>
          </p:cNvGraphicFramePr>
          <p:nvPr/>
        </p:nvGraphicFramePr>
        <p:xfrm>
          <a:off x="424873" y="1087178"/>
          <a:ext cx="5671127" cy="256906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C55164D1-E5F0-333E-5FB1-4B552DB66AC7}"/>
              </a:ext>
            </a:extLst>
          </p:cNvPr>
          <p:cNvGraphicFramePr>
            <a:graphicFrameLocks/>
          </p:cNvGraphicFramePr>
          <p:nvPr/>
        </p:nvGraphicFramePr>
        <p:xfrm>
          <a:off x="424872" y="3656245"/>
          <a:ext cx="5671126" cy="25690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C55164D1-E5F0-333E-5FB1-4B552DB66AC7}"/>
              </a:ext>
            </a:extLst>
          </p:cNvPr>
          <p:cNvGraphicFramePr>
            <a:graphicFrameLocks/>
          </p:cNvGraphicFramePr>
          <p:nvPr/>
        </p:nvGraphicFramePr>
        <p:xfrm>
          <a:off x="6095997" y="1087178"/>
          <a:ext cx="5671125" cy="256906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C55164D1-E5F0-333E-5FB1-4B552DB66AC7}"/>
              </a:ext>
            </a:extLst>
          </p:cNvPr>
          <p:cNvGraphicFramePr>
            <a:graphicFrameLocks/>
          </p:cNvGraphicFramePr>
          <p:nvPr/>
        </p:nvGraphicFramePr>
        <p:xfrm>
          <a:off x="6095997" y="3656245"/>
          <a:ext cx="5671126" cy="256906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200560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CCEEE-D117-0B5B-0C90-5BD2A8E372B0}"/>
              </a:ext>
            </a:extLst>
          </p:cNvPr>
          <p:cNvSpPr>
            <a:spLocks noGrp="1"/>
          </p:cNvSpPr>
          <p:nvPr>
            <p:ph type="ctrTitle"/>
          </p:nvPr>
        </p:nvSpPr>
        <p:spPr/>
        <p:txBody>
          <a:bodyPr/>
          <a:lstStyle/>
          <a:p>
            <a:r>
              <a:rPr lang="en-GB" sz="4000" b="1" dirty="0">
                <a:effectLst/>
                <a:latin typeface="Arial" panose="020B0604020202020204" pitchFamily="34" charset="0"/>
                <a:ea typeface="Calibri" panose="020F0502020204030204" pitchFamily="34" charset="0"/>
              </a:rPr>
              <a:t>New model principles – Presentation of slides </a:t>
            </a:r>
            <a:endParaRPr lang="en-GB" sz="4000" dirty="0"/>
          </a:p>
        </p:txBody>
      </p:sp>
      <p:sp>
        <p:nvSpPr>
          <p:cNvPr id="3" name="Subtitle 2">
            <a:extLst>
              <a:ext uri="{FF2B5EF4-FFF2-40B4-BE49-F238E27FC236}">
                <a16:creationId xmlns:a16="http://schemas.microsoft.com/office/drawing/2014/main" id="{20FE7ADF-1EC5-B286-F098-71009C5F4B12}"/>
              </a:ext>
            </a:extLst>
          </p:cNvPr>
          <p:cNvSpPr>
            <a:spLocks noGrp="1"/>
          </p:cNvSpPr>
          <p:nvPr>
            <p:ph type="subTitle" idx="1"/>
          </p:nvPr>
        </p:nvSpPr>
        <p:spPr>
          <a:xfrm>
            <a:off x="432000" y="4122498"/>
            <a:ext cx="7973051" cy="1024967"/>
          </a:xfrm>
        </p:spPr>
        <p:txBody>
          <a:bodyPr>
            <a:normAutofit/>
          </a:bodyPr>
          <a:lstStyle/>
          <a:p>
            <a:r>
              <a:rPr lang="en-GB" sz="2000" dirty="0">
                <a:effectLst/>
                <a:latin typeface="Arial" panose="020B0604020202020204" pitchFamily="34" charset="0"/>
                <a:ea typeface="Calibri" panose="020F0502020204030204" pitchFamily="34" charset="0"/>
              </a:rPr>
              <a:t>Sahil Dodhia</a:t>
            </a:r>
            <a:endParaRPr lang="en-GB" sz="2000" dirty="0"/>
          </a:p>
        </p:txBody>
      </p:sp>
    </p:spTree>
    <p:extLst>
      <p:ext uri="{BB962C8B-B14F-4D97-AF65-F5344CB8AC3E}">
        <p14:creationId xmlns:p14="http://schemas.microsoft.com/office/powerpoint/2010/main" val="1428834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290598" y="0"/>
            <a:ext cx="11404154" cy="865186"/>
          </a:xfrm>
        </p:spPr>
        <p:txBody>
          <a:bodyPr>
            <a:normAutofit/>
          </a:bodyPr>
          <a:lstStyle/>
          <a:p>
            <a:pPr algn="ctr"/>
            <a:r>
              <a:rPr lang="en-GB" sz="3200" dirty="0">
                <a:solidFill>
                  <a:srgbClr val="0070C0"/>
                </a:solidFill>
                <a:latin typeface="Arial" panose="020B0604020202020204" pitchFamily="34" charset="0"/>
                <a:cs typeface="Arial" panose="020B0604020202020204" pitchFamily="34" charset="0"/>
              </a:rPr>
              <a:t>Current Inpatient CYPMH Services</a:t>
            </a:r>
            <a:endParaRPr lang="en-GB" sz="3200" spc="-40" dirty="0">
              <a:solidFill>
                <a:srgbClr val="0070C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DFC1C863-1DD8-F07B-226B-2DEFFE339417}"/>
              </a:ext>
            </a:extLst>
          </p:cNvPr>
          <p:cNvSpPr/>
          <p:nvPr/>
        </p:nvSpPr>
        <p:spPr>
          <a:xfrm>
            <a:off x="222690" y="1225855"/>
            <a:ext cx="4607872" cy="890026"/>
          </a:xfrm>
          <a:prstGeom prst="rect">
            <a:avLst/>
          </a:prstGeom>
          <a:solidFill>
            <a:srgbClr val="E8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25563"/>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A3FFC1EF-F1FE-DDC7-5C81-27A8156CF890}"/>
              </a:ext>
            </a:extLst>
          </p:cNvPr>
          <p:cNvSpPr/>
          <p:nvPr/>
        </p:nvSpPr>
        <p:spPr>
          <a:xfrm>
            <a:off x="10080440" y="1239059"/>
            <a:ext cx="1748195" cy="2396157"/>
          </a:xfrm>
          <a:prstGeom prst="rect">
            <a:avLst/>
          </a:prstGeom>
          <a:solidFill>
            <a:srgbClr val="E8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25563"/>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9CAD65C6-7D6E-A7FD-13CE-04E0CF5DDC12}"/>
              </a:ext>
            </a:extLst>
          </p:cNvPr>
          <p:cNvSpPr/>
          <p:nvPr/>
        </p:nvSpPr>
        <p:spPr>
          <a:xfrm>
            <a:off x="251189" y="5286703"/>
            <a:ext cx="3355363" cy="1362663"/>
          </a:xfrm>
          <a:prstGeom prst="rect">
            <a:avLst/>
          </a:prstGeom>
          <a:solidFill>
            <a:srgbClr val="E8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25563"/>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320D18C3-03BA-B0B6-C77C-9CF6F9FE273A}"/>
              </a:ext>
            </a:extLst>
          </p:cNvPr>
          <p:cNvSpPr/>
          <p:nvPr/>
        </p:nvSpPr>
        <p:spPr>
          <a:xfrm>
            <a:off x="5112754" y="1236381"/>
            <a:ext cx="2966910" cy="2547870"/>
          </a:xfrm>
          <a:prstGeom prst="rect">
            <a:avLst/>
          </a:prstGeom>
          <a:solidFill>
            <a:srgbClr val="E8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25563"/>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D1BFBD72-CB87-32CB-1C09-95DB69F64638}"/>
              </a:ext>
            </a:extLst>
          </p:cNvPr>
          <p:cNvSpPr/>
          <p:nvPr/>
        </p:nvSpPr>
        <p:spPr>
          <a:xfrm>
            <a:off x="222690" y="2237012"/>
            <a:ext cx="4636007" cy="2891999"/>
          </a:xfrm>
          <a:prstGeom prst="rect">
            <a:avLst/>
          </a:prstGeom>
          <a:solidFill>
            <a:srgbClr val="E8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25563"/>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509C15B3-72E0-BAEE-6D79-5C90B85DD04A}"/>
              </a:ext>
            </a:extLst>
          </p:cNvPr>
          <p:cNvSpPr txBox="1"/>
          <p:nvPr/>
        </p:nvSpPr>
        <p:spPr>
          <a:xfrm>
            <a:off x="5297727" y="1292085"/>
            <a:ext cx="2602517" cy="1046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average length of stay </a:t>
            </a:r>
            <a:r>
              <a:rPr kumimoji="0" lang="en-GB" sz="1200" b="0"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is almost 4 months.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 </a:t>
            </a:r>
            <a:r>
              <a:rPr kumimoji="0" lang="en-GB" sz="1200" b="1"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 </a:t>
            </a:r>
          </a:p>
        </p:txBody>
      </p:sp>
      <p:pic>
        <p:nvPicPr>
          <p:cNvPr id="14" name="Graphic 13" descr="Stopwatch">
            <a:extLst>
              <a:ext uri="{FF2B5EF4-FFF2-40B4-BE49-F238E27FC236}">
                <a16:creationId xmlns:a16="http://schemas.microsoft.com/office/drawing/2014/main" id="{4380F421-D0F7-3FFC-445F-B192031830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00261" y="2175954"/>
            <a:ext cx="1318797" cy="1318797"/>
          </a:xfrm>
          <a:prstGeom prst="rect">
            <a:avLst/>
          </a:prstGeom>
        </p:spPr>
      </p:pic>
      <p:sp>
        <p:nvSpPr>
          <p:cNvPr id="15" name="Rectangle 14">
            <a:extLst>
              <a:ext uri="{FF2B5EF4-FFF2-40B4-BE49-F238E27FC236}">
                <a16:creationId xmlns:a16="http://schemas.microsoft.com/office/drawing/2014/main" id="{8FEC3F53-A874-C1B9-B8A7-E23D2163E74F}"/>
              </a:ext>
            </a:extLst>
          </p:cNvPr>
          <p:cNvSpPr/>
          <p:nvPr/>
        </p:nvSpPr>
        <p:spPr>
          <a:xfrm>
            <a:off x="8316308" y="1239061"/>
            <a:ext cx="1533544" cy="3396001"/>
          </a:xfrm>
          <a:prstGeom prst="rect">
            <a:avLst/>
          </a:prstGeom>
          <a:solidFill>
            <a:srgbClr val="E8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25563"/>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D0ACB05F-41E0-4B31-7C07-98EE443237EF}"/>
              </a:ext>
            </a:extLst>
          </p:cNvPr>
          <p:cNvSpPr txBox="1"/>
          <p:nvPr/>
        </p:nvSpPr>
        <p:spPr>
          <a:xfrm>
            <a:off x="8322578" y="1358779"/>
            <a:ext cx="1632211"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Local areas are working hard to develop and maintain  admission avoidance schemes, </a:t>
            </a:r>
            <a:r>
              <a:rPr kumimoji="0" lang="en-GB" sz="1200" b="0"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including crisis houses, day placement provision and strengthening community teams.  </a:t>
            </a:r>
          </a:p>
        </p:txBody>
      </p:sp>
      <p:sp>
        <p:nvSpPr>
          <p:cNvPr id="18" name="Rectangle 17">
            <a:extLst>
              <a:ext uri="{FF2B5EF4-FFF2-40B4-BE49-F238E27FC236}">
                <a16:creationId xmlns:a16="http://schemas.microsoft.com/office/drawing/2014/main" id="{AA0AA3BD-8241-CD7B-1F6B-51E0E45977F7}"/>
              </a:ext>
            </a:extLst>
          </p:cNvPr>
          <p:cNvSpPr/>
          <p:nvPr/>
        </p:nvSpPr>
        <p:spPr>
          <a:xfrm>
            <a:off x="10080440" y="3839219"/>
            <a:ext cx="1748195" cy="2810147"/>
          </a:xfrm>
          <a:prstGeom prst="rect">
            <a:avLst/>
          </a:prstGeom>
          <a:solidFill>
            <a:srgbClr val="E8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25563"/>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CD636F32-89AD-5C39-8F05-6FF482721429}"/>
              </a:ext>
            </a:extLst>
          </p:cNvPr>
          <p:cNvSpPr txBox="1"/>
          <p:nvPr/>
        </p:nvSpPr>
        <p:spPr>
          <a:xfrm>
            <a:off x="10100891" y="5572220"/>
            <a:ext cx="169484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There is a </a:t>
            </a:r>
            <a:r>
              <a:rPr kumimoji="0" lang="en-GB" sz="1200" b="1"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universal referrals form </a:t>
            </a:r>
            <a:r>
              <a:rPr kumimoji="0" lang="en-GB" sz="1200" b="0"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used to access CYP inpatient services. </a:t>
            </a:r>
            <a:endParaRPr kumimoji="0" lang="en-GB" sz="1100" b="0"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endParaRPr>
          </a:p>
        </p:txBody>
      </p:sp>
      <p:sp>
        <p:nvSpPr>
          <p:cNvPr id="25" name="Rectangle 24">
            <a:extLst>
              <a:ext uri="{FF2B5EF4-FFF2-40B4-BE49-F238E27FC236}">
                <a16:creationId xmlns:a16="http://schemas.microsoft.com/office/drawing/2014/main" id="{799D5FC5-7C29-92EA-8040-57DC297957E4}"/>
              </a:ext>
            </a:extLst>
          </p:cNvPr>
          <p:cNvSpPr/>
          <p:nvPr/>
        </p:nvSpPr>
        <p:spPr>
          <a:xfrm>
            <a:off x="5112754" y="3944408"/>
            <a:ext cx="2966910" cy="1147928"/>
          </a:xfrm>
          <a:prstGeom prst="rect">
            <a:avLst/>
          </a:prstGeom>
          <a:solidFill>
            <a:srgbClr val="E8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25563"/>
              </a:solidFill>
              <a:effectLst/>
              <a:uLnTx/>
              <a:uFillTx/>
              <a:latin typeface="Arial" panose="020B0604020202020204"/>
              <a:ea typeface="+mn-ea"/>
              <a:cs typeface="+mn-cs"/>
            </a:endParaRPr>
          </a:p>
        </p:txBody>
      </p:sp>
      <p:pic>
        <p:nvPicPr>
          <p:cNvPr id="26" name="Graphic 25" descr="Document">
            <a:extLst>
              <a:ext uri="{FF2B5EF4-FFF2-40B4-BE49-F238E27FC236}">
                <a16:creationId xmlns:a16="http://schemas.microsoft.com/office/drawing/2014/main" id="{E45186F4-CA2F-09DD-CC99-BD21E1C002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10213" y="4034319"/>
            <a:ext cx="1236244" cy="1236244"/>
          </a:xfrm>
          <a:prstGeom prst="rect">
            <a:avLst/>
          </a:prstGeom>
        </p:spPr>
      </p:pic>
      <p:sp>
        <p:nvSpPr>
          <p:cNvPr id="27" name="Rectangle 26">
            <a:extLst>
              <a:ext uri="{FF2B5EF4-FFF2-40B4-BE49-F238E27FC236}">
                <a16:creationId xmlns:a16="http://schemas.microsoft.com/office/drawing/2014/main" id="{697B027E-E381-174C-1A51-4A9E773EBB38}"/>
              </a:ext>
            </a:extLst>
          </p:cNvPr>
          <p:cNvSpPr/>
          <p:nvPr/>
        </p:nvSpPr>
        <p:spPr>
          <a:xfrm>
            <a:off x="3857741" y="5288528"/>
            <a:ext cx="4221923" cy="578622"/>
          </a:xfrm>
          <a:prstGeom prst="rect">
            <a:avLst/>
          </a:prstGeom>
          <a:solidFill>
            <a:srgbClr val="E8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25563"/>
              </a:solidFill>
              <a:effectLst/>
              <a:uLnTx/>
              <a:uFillTx/>
              <a:latin typeface="Arial" panose="020B0604020202020204"/>
              <a:ea typeface="+mn-ea"/>
              <a:cs typeface="+mn-cs"/>
            </a:endParaRPr>
          </a:p>
        </p:txBody>
      </p:sp>
      <p:sp>
        <p:nvSpPr>
          <p:cNvPr id="28" name="TextBox 27">
            <a:extLst>
              <a:ext uri="{FF2B5EF4-FFF2-40B4-BE49-F238E27FC236}">
                <a16:creationId xmlns:a16="http://schemas.microsoft.com/office/drawing/2014/main" id="{7AA68764-F6AE-F903-A53B-3E2EC0C7C1EE}"/>
              </a:ext>
            </a:extLst>
          </p:cNvPr>
          <p:cNvSpPr txBox="1"/>
          <p:nvPr/>
        </p:nvSpPr>
        <p:spPr>
          <a:xfrm>
            <a:off x="6115316" y="4010540"/>
            <a:ext cx="198723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There is an </a:t>
            </a:r>
            <a:r>
              <a:rPr kumimoji="0" lang="en-GB" sz="1200" b="1"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under-representation of Asian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and Asian British CYP</a:t>
            </a:r>
            <a:r>
              <a:rPr kumimoji="0" lang="en-GB" sz="1200" b="0"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 in inpatient mental health services. </a:t>
            </a:r>
            <a:endParaRPr kumimoji="0" lang="en-GB" sz="1200" b="1"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endParaRPr>
          </a:p>
        </p:txBody>
      </p:sp>
      <p:sp>
        <p:nvSpPr>
          <p:cNvPr id="29" name="TextBox 28">
            <a:extLst>
              <a:ext uri="{FF2B5EF4-FFF2-40B4-BE49-F238E27FC236}">
                <a16:creationId xmlns:a16="http://schemas.microsoft.com/office/drawing/2014/main" id="{D80D8DB7-933C-A19A-20CE-E1E91DB7C17B}"/>
              </a:ext>
            </a:extLst>
          </p:cNvPr>
          <p:cNvSpPr txBox="1"/>
          <p:nvPr/>
        </p:nvSpPr>
        <p:spPr>
          <a:xfrm>
            <a:off x="1244967" y="5450508"/>
            <a:ext cx="228220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The national ambition is to </a:t>
            </a:r>
            <a:r>
              <a:rPr kumimoji="0" lang="en-GB" sz="1200" b="1"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reduce lengths of stay</a:t>
            </a:r>
            <a:r>
              <a:rPr kumimoji="0" lang="en-GB" sz="1200" b="0"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 and ensure that children and young people are </a:t>
            </a:r>
            <a:r>
              <a:rPr kumimoji="0" lang="en-GB" sz="1200" b="1"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cared for as close to home </a:t>
            </a:r>
            <a:r>
              <a:rPr kumimoji="0" lang="en-GB" sz="1200" b="0"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as possible. </a:t>
            </a:r>
          </a:p>
        </p:txBody>
      </p:sp>
      <p:pic>
        <p:nvPicPr>
          <p:cNvPr id="30" name="Graphic 29" descr="House">
            <a:extLst>
              <a:ext uri="{FF2B5EF4-FFF2-40B4-BE49-F238E27FC236}">
                <a16:creationId xmlns:a16="http://schemas.microsoft.com/office/drawing/2014/main" id="{3306F722-DD44-2BF6-1776-2F8B385171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876" y="5524994"/>
            <a:ext cx="914400" cy="914400"/>
          </a:xfrm>
          <a:prstGeom prst="rect">
            <a:avLst/>
          </a:prstGeom>
        </p:spPr>
      </p:pic>
      <p:graphicFrame>
        <p:nvGraphicFramePr>
          <p:cNvPr id="31" name="Chart 30">
            <a:extLst>
              <a:ext uri="{FF2B5EF4-FFF2-40B4-BE49-F238E27FC236}">
                <a16:creationId xmlns:a16="http://schemas.microsoft.com/office/drawing/2014/main" id="{E3C18F2C-6835-46CF-F589-021A28ABE1A0}"/>
              </a:ext>
            </a:extLst>
          </p:cNvPr>
          <p:cNvGraphicFramePr>
            <a:graphicFrameLocks/>
          </p:cNvGraphicFramePr>
          <p:nvPr/>
        </p:nvGraphicFramePr>
        <p:xfrm>
          <a:off x="-115612" y="2144795"/>
          <a:ext cx="4591257" cy="3248500"/>
        </p:xfrm>
        <a:graphic>
          <a:graphicData uri="http://schemas.openxmlformats.org/drawingml/2006/chart">
            <c:chart xmlns:c="http://schemas.openxmlformats.org/drawingml/2006/chart" xmlns:r="http://schemas.openxmlformats.org/officeDocument/2006/relationships" r:id="rId9"/>
          </a:graphicData>
        </a:graphic>
      </p:graphicFrame>
      <p:sp>
        <p:nvSpPr>
          <p:cNvPr id="32" name="TextBox 31">
            <a:extLst>
              <a:ext uri="{FF2B5EF4-FFF2-40B4-BE49-F238E27FC236}">
                <a16:creationId xmlns:a16="http://schemas.microsoft.com/office/drawing/2014/main" id="{2C3A9373-B60C-1F12-17C4-4C0796E4A5E5}"/>
              </a:ext>
            </a:extLst>
          </p:cNvPr>
          <p:cNvSpPr txBox="1"/>
          <p:nvPr/>
        </p:nvSpPr>
        <p:spPr>
          <a:xfrm>
            <a:off x="3453553" y="2393347"/>
            <a:ext cx="1373572" cy="26314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There are </a:t>
            </a:r>
            <a:r>
              <a:rPr kumimoji="0" lang="en-GB" sz="1100" b="1"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eight non-forensic service lines </a:t>
            </a:r>
            <a:r>
              <a:rPr kumimoji="0" lang="en-GB" sz="1100" b="0"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within CYP mental health services, with GAU making up half of the bed base.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Even in a non-forensic service line, someone may be admitted under the Mental Health Act 1983.  </a:t>
            </a:r>
          </a:p>
        </p:txBody>
      </p:sp>
      <p:sp>
        <p:nvSpPr>
          <p:cNvPr id="33" name="TextBox 32">
            <a:extLst>
              <a:ext uri="{FF2B5EF4-FFF2-40B4-BE49-F238E27FC236}">
                <a16:creationId xmlns:a16="http://schemas.microsoft.com/office/drawing/2014/main" id="{D7CAF261-AB43-6CDF-1CBE-B15394CF63BA}"/>
              </a:ext>
            </a:extLst>
          </p:cNvPr>
          <p:cNvSpPr txBox="1"/>
          <p:nvPr/>
        </p:nvSpPr>
        <p:spPr>
          <a:xfrm>
            <a:off x="6475281" y="2142854"/>
            <a:ext cx="156541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Young people in </a:t>
            </a:r>
            <a:r>
              <a:rPr kumimoji="0" lang="en-GB" sz="1200" b="1"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Learning Disability and Autism services</a:t>
            </a:r>
            <a:r>
              <a:rPr kumimoji="0" lang="en-GB" sz="1200" b="0"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 have an </a:t>
            </a:r>
            <a:r>
              <a:rPr kumimoji="0" lang="en-GB" sz="1200" b="1"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average length of stay of almost 8 and a half months</a:t>
            </a:r>
            <a:r>
              <a:rPr kumimoji="0" lang="en-GB" sz="1200" b="0"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 </a:t>
            </a:r>
            <a:r>
              <a:rPr kumimoji="0" lang="en-GB" sz="1200" b="1"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 </a:t>
            </a:r>
          </a:p>
        </p:txBody>
      </p:sp>
      <p:sp>
        <p:nvSpPr>
          <p:cNvPr id="34" name="TextBox 33">
            <a:extLst>
              <a:ext uri="{FF2B5EF4-FFF2-40B4-BE49-F238E27FC236}">
                <a16:creationId xmlns:a16="http://schemas.microsoft.com/office/drawing/2014/main" id="{8278B10B-A07F-1F52-C834-1F08F79BCEC3}"/>
              </a:ext>
            </a:extLst>
          </p:cNvPr>
          <p:cNvSpPr txBox="1"/>
          <p:nvPr/>
        </p:nvSpPr>
        <p:spPr>
          <a:xfrm>
            <a:off x="4762616" y="5181172"/>
            <a:ext cx="323203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Activity levels are high</a:t>
            </a:r>
            <a:r>
              <a:rPr kumimoji="0" lang="en-GB" sz="1200" b="0" i="0" u="none" strike="noStrike" kern="1200" cap="none" spc="0" normalizeH="0" baseline="0" noProof="0" dirty="0">
                <a:ln>
                  <a:noFill/>
                </a:ln>
                <a:solidFill>
                  <a:srgbClr val="768692"/>
                </a:solidFill>
                <a:effectLst/>
                <a:uLnTx/>
                <a:uFillTx/>
                <a:latin typeface="Arial" panose="020B0604020202020204" pitchFamily="34" charset="0"/>
                <a:ea typeface="+mn-ea"/>
                <a:cs typeface="Arial" panose="020B0604020202020204" pitchFamily="34" charset="0"/>
              </a:rPr>
              <a:t>, with 2,700 admissions in 2022/23, 2,600 CYP admissions in 2021/22 and 3,750 in 2020/21.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31F20"/>
                </a:solidFill>
                <a:effectLst/>
                <a:uLnTx/>
                <a:uFillTx/>
                <a:latin typeface="Arial" panose="020B0604020202020204" pitchFamily="34" charset="0"/>
                <a:ea typeface="+mn-ea"/>
                <a:cs typeface="Arial" panose="020B0604020202020204" pitchFamily="34" charset="0"/>
              </a:rPr>
              <a:t>.</a:t>
            </a:r>
          </a:p>
        </p:txBody>
      </p:sp>
      <p:pic>
        <p:nvPicPr>
          <p:cNvPr id="35" name="Content Placeholder 4" descr="Tag">
            <a:extLst>
              <a:ext uri="{FF2B5EF4-FFF2-40B4-BE49-F238E27FC236}">
                <a16:creationId xmlns:a16="http://schemas.microsoft.com/office/drawing/2014/main" id="{164047B4-F4FD-1494-E1FE-EFC04576A19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39632" y="1236381"/>
            <a:ext cx="1782401" cy="1782401"/>
          </a:xfrm>
          <a:prstGeom prst="rect">
            <a:avLst/>
          </a:prstGeom>
        </p:spPr>
      </p:pic>
      <p:sp>
        <p:nvSpPr>
          <p:cNvPr id="36" name="TextBox 35">
            <a:extLst>
              <a:ext uri="{FF2B5EF4-FFF2-40B4-BE49-F238E27FC236}">
                <a16:creationId xmlns:a16="http://schemas.microsoft.com/office/drawing/2014/main" id="{36C66BFC-5625-3A39-65A5-37AA0FF1BA9F}"/>
              </a:ext>
            </a:extLst>
          </p:cNvPr>
          <p:cNvSpPr txBox="1"/>
          <p:nvPr/>
        </p:nvSpPr>
        <p:spPr>
          <a:xfrm rot="902311">
            <a:off x="10713259" y="2109775"/>
            <a:ext cx="8734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£707</a:t>
            </a:r>
          </a:p>
        </p:txBody>
      </p:sp>
      <p:sp>
        <p:nvSpPr>
          <p:cNvPr id="37" name="TextBox 36">
            <a:extLst>
              <a:ext uri="{FF2B5EF4-FFF2-40B4-BE49-F238E27FC236}">
                <a16:creationId xmlns:a16="http://schemas.microsoft.com/office/drawing/2014/main" id="{7F227952-FDE0-36F6-660B-AAD3645D1D96}"/>
              </a:ext>
            </a:extLst>
          </p:cNvPr>
          <p:cNvSpPr txBox="1"/>
          <p:nvPr/>
        </p:nvSpPr>
        <p:spPr>
          <a:xfrm>
            <a:off x="10080441" y="2668104"/>
            <a:ext cx="1684127"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average daily cost</a:t>
            </a:r>
            <a:r>
              <a:rPr kumimoji="0" lang="en-GB" sz="1200" b="0"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 of a CYP mental health inpatient bed.</a:t>
            </a:r>
          </a:p>
        </p:txBody>
      </p:sp>
      <p:sp>
        <p:nvSpPr>
          <p:cNvPr id="38" name="Rectangle 37">
            <a:extLst>
              <a:ext uri="{FF2B5EF4-FFF2-40B4-BE49-F238E27FC236}">
                <a16:creationId xmlns:a16="http://schemas.microsoft.com/office/drawing/2014/main" id="{493D155A-2128-2F91-BBFB-7457703BE8DA}"/>
              </a:ext>
            </a:extLst>
          </p:cNvPr>
          <p:cNvSpPr/>
          <p:nvPr/>
        </p:nvSpPr>
        <p:spPr>
          <a:xfrm>
            <a:off x="3851482" y="6024497"/>
            <a:ext cx="4221922" cy="609675"/>
          </a:xfrm>
          <a:prstGeom prst="rect">
            <a:avLst/>
          </a:prstGeom>
          <a:solidFill>
            <a:srgbClr val="E8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25563"/>
              </a:solidFill>
              <a:effectLst/>
              <a:uLnTx/>
              <a:uFillTx/>
              <a:latin typeface="Arial" panose="020B0604020202020204"/>
              <a:ea typeface="+mn-ea"/>
              <a:cs typeface="+mn-cs"/>
            </a:endParaRPr>
          </a:p>
        </p:txBody>
      </p:sp>
      <p:sp>
        <p:nvSpPr>
          <p:cNvPr id="39" name="TextBox 38">
            <a:extLst>
              <a:ext uri="{FF2B5EF4-FFF2-40B4-BE49-F238E27FC236}">
                <a16:creationId xmlns:a16="http://schemas.microsoft.com/office/drawing/2014/main" id="{C7325AF6-1251-39E9-A424-31E657B8F39E}"/>
              </a:ext>
            </a:extLst>
          </p:cNvPr>
          <p:cNvSpPr txBox="1"/>
          <p:nvPr/>
        </p:nvSpPr>
        <p:spPr>
          <a:xfrm>
            <a:off x="4775933" y="6085137"/>
            <a:ext cx="31243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Girls are overrepresented i</a:t>
            </a:r>
            <a:r>
              <a:rPr kumimoji="0" lang="en-GB" sz="1200" b="0"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n inpatient mental health services. </a:t>
            </a:r>
          </a:p>
        </p:txBody>
      </p:sp>
      <p:pic>
        <p:nvPicPr>
          <p:cNvPr id="40" name="Graphic 39" descr="Upward trend">
            <a:extLst>
              <a:ext uri="{FF2B5EF4-FFF2-40B4-BE49-F238E27FC236}">
                <a16:creationId xmlns:a16="http://schemas.microsoft.com/office/drawing/2014/main" id="{3F031CC5-3C22-BC48-812A-366B790FD22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018582" y="5286229"/>
            <a:ext cx="609675" cy="609675"/>
          </a:xfrm>
          <a:prstGeom prst="rect">
            <a:avLst/>
          </a:prstGeom>
        </p:spPr>
      </p:pic>
      <p:pic>
        <p:nvPicPr>
          <p:cNvPr id="41" name="Graphic 40" descr="Group">
            <a:extLst>
              <a:ext uri="{FF2B5EF4-FFF2-40B4-BE49-F238E27FC236}">
                <a16:creationId xmlns:a16="http://schemas.microsoft.com/office/drawing/2014/main" id="{397089BE-C031-15A8-CB28-4B56D97B078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041891" y="6013476"/>
            <a:ext cx="619618" cy="619618"/>
          </a:xfrm>
          <a:prstGeom prst="rect">
            <a:avLst/>
          </a:prstGeom>
        </p:spPr>
      </p:pic>
      <p:pic>
        <p:nvPicPr>
          <p:cNvPr id="42" name="Graphic 41" descr="Group">
            <a:extLst>
              <a:ext uri="{FF2B5EF4-FFF2-40B4-BE49-F238E27FC236}">
                <a16:creationId xmlns:a16="http://schemas.microsoft.com/office/drawing/2014/main" id="{BE0362C3-4C92-B41F-4FCD-3FE6E34D584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310222" y="4208562"/>
            <a:ext cx="619618" cy="619618"/>
          </a:xfrm>
          <a:prstGeom prst="rect">
            <a:avLst/>
          </a:prstGeom>
        </p:spPr>
      </p:pic>
      <p:pic>
        <p:nvPicPr>
          <p:cNvPr id="43" name="Graphic 42" descr="Table and chairs">
            <a:extLst>
              <a:ext uri="{FF2B5EF4-FFF2-40B4-BE49-F238E27FC236}">
                <a16:creationId xmlns:a16="http://schemas.microsoft.com/office/drawing/2014/main" id="{3946357E-B912-A5B5-3672-D0CCE0BD5CB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644235" y="3632753"/>
            <a:ext cx="869523" cy="869523"/>
          </a:xfrm>
          <a:prstGeom prst="rect">
            <a:avLst/>
          </a:prstGeom>
        </p:spPr>
      </p:pic>
      <p:sp>
        <p:nvSpPr>
          <p:cNvPr id="44" name="Rectangle 43">
            <a:extLst>
              <a:ext uri="{FF2B5EF4-FFF2-40B4-BE49-F238E27FC236}">
                <a16:creationId xmlns:a16="http://schemas.microsoft.com/office/drawing/2014/main" id="{F0A003F2-93EA-DCA8-EFE2-1697885EA903}"/>
              </a:ext>
            </a:extLst>
          </p:cNvPr>
          <p:cNvSpPr/>
          <p:nvPr/>
        </p:nvSpPr>
        <p:spPr>
          <a:xfrm>
            <a:off x="8316308" y="4754781"/>
            <a:ext cx="1530438" cy="1879392"/>
          </a:xfrm>
          <a:prstGeom prst="rect">
            <a:avLst/>
          </a:prstGeom>
          <a:solidFill>
            <a:srgbClr val="E8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25563"/>
              </a:solidFill>
              <a:effectLst/>
              <a:uLnTx/>
              <a:uFillTx/>
              <a:latin typeface="Arial" panose="020B0604020202020204"/>
              <a:ea typeface="+mn-ea"/>
              <a:cs typeface="+mn-cs"/>
            </a:endParaRPr>
          </a:p>
        </p:txBody>
      </p:sp>
      <p:sp>
        <p:nvSpPr>
          <p:cNvPr id="45" name="TextBox 44">
            <a:extLst>
              <a:ext uri="{FF2B5EF4-FFF2-40B4-BE49-F238E27FC236}">
                <a16:creationId xmlns:a16="http://schemas.microsoft.com/office/drawing/2014/main" id="{A08B51B2-98E4-52E1-8F55-57932727F021}"/>
              </a:ext>
            </a:extLst>
          </p:cNvPr>
          <p:cNvSpPr txBox="1"/>
          <p:nvPr/>
        </p:nvSpPr>
        <p:spPr>
          <a:xfrm>
            <a:off x="342245" y="1368441"/>
            <a:ext cx="42719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Tier 4 services </a:t>
            </a:r>
            <a:r>
              <a:rPr kumimoji="0" lang="en-GB" sz="1200" b="1"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include both inpatient and day placement services</a:t>
            </a:r>
            <a:r>
              <a:rPr kumimoji="0" lang="en-GB" sz="1200" b="0"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 to provide care and treatment for CYP with a mental illness. </a:t>
            </a:r>
          </a:p>
        </p:txBody>
      </p:sp>
      <p:pic>
        <p:nvPicPr>
          <p:cNvPr id="46" name="Graphic 45" descr="Bed">
            <a:extLst>
              <a:ext uri="{FF2B5EF4-FFF2-40B4-BE49-F238E27FC236}">
                <a16:creationId xmlns:a16="http://schemas.microsoft.com/office/drawing/2014/main" id="{934965F6-497F-CED7-BA32-85ED29B5684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661977" y="3253899"/>
            <a:ext cx="1060703" cy="1060703"/>
          </a:xfrm>
          <a:prstGeom prst="rect">
            <a:avLst/>
          </a:prstGeom>
        </p:spPr>
      </p:pic>
      <p:sp>
        <p:nvSpPr>
          <p:cNvPr id="47" name="TextBox 46">
            <a:extLst>
              <a:ext uri="{FF2B5EF4-FFF2-40B4-BE49-F238E27FC236}">
                <a16:creationId xmlns:a16="http://schemas.microsoft.com/office/drawing/2014/main" id="{E6EB6F60-ECBD-3872-D789-FAEA34663AEE}"/>
              </a:ext>
            </a:extLst>
          </p:cNvPr>
          <p:cNvSpPr txBox="1"/>
          <p:nvPr/>
        </p:nvSpPr>
        <p:spPr>
          <a:xfrm>
            <a:off x="0" y="6642934"/>
            <a:ext cx="2834231" cy="2308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1"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Data source: NCDR</a:t>
            </a:r>
          </a:p>
        </p:txBody>
      </p:sp>
      <p:sp>
        <p:nvSpPr>
          <p:cNvPr id="48" name="TextBox 47">
            <a:extLst>
              <a:ext uri="{FF2B5EF4-FFF2-40B4-BE49-F238E27FC236}">
                <a16:creationId xmlns:a16="http://schemas.microsoft.com/office/drawing/2014/main" id="{F43AC0A8-90EE-60ED-16AB-4FA4A8E96F5F}"/>
              </a:ext>
            </a:extLst>
          </p:cNvPr>
          <p:cNvSpPr txBox="1"/>
          <p:nvPr/>
        </p:nvSpPr>
        <p:spPr>
          <a:xfrm>
            <a:off x="8379141" y="4828180"/>
            <a:ext cx="138065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Community teams provide intensive and crisis care </a:t>
            </a:r>
            <a:r>
              <a:rPr kumimoji="0" lang="en-GB" sz="1200" b="0" i="0" u="none" strike="noStrike" kern="1200" cap="none" spc="0" normalizeH="0" baseline="0" noProof="0" dirty="0">
                <a:ln>
                  <a:noFill/>
                </a:ln>
                <a:solidFill>
                  <a:srgbClr val="425563"/>
                </a:solidFill>
                <a:effectLst/>
                <a:uLnTx/>
                <a:uFillTx/>
                <a:latin typeface="Arial" panose="020B0604020202020204" pitchFamily="34" charset="0"/>
                <a:ea typeface="+mn-ea"/>
                <a:cs typeface="Arial" panose="020B0604020202020204" pitchFamily="34" charset="0"/>
              </a:rPr>
              <a:t>to young people in the community, and can support discharge from inpatient services </a:t>
            </a:r>
          </a:p>
        </p:txBody>
      </p:sp>
      <p:cxnSp>
        <p:nvCxnSpPr>
          <p:cNvPr id="49" name="Straight Connector 48">
            <a:extLst>
              <a:ext uri="{FF2B5EF4-FFF2-40B4-BE49-F238E27FC236}">
                <a16:creationId xmlns:a16="http://schemas.microsoft.com/office/drawing/2014/main" id="{11D37492-E86C-A016-819B-EAC52AF9F742}"/>
              </a:ext>
            </a:extLst>
          </p:cNvPr>
          <p:cNvCxnSpPr/>
          <p:nvPr/>
        </p:nvCxnSpPr>
        <p:spPr>
          <a:xfrm>
            <a:off x="1708152" y="2417026"/>
            <a:ext cx="220718" cy="16193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aphicFrame>
        <p:nvGraphicFramePr>
          <p:cNvPr id="2" name="Chart 1">
            <a:extLst>
              <a:ext uri="{FF2B5EF4-FFF2-40B4-BE49-F238E27FC236}">
                <a16:creationId xmlns:a16="http://schemas.microsoft.com/office/drawing/2014/main" id="{1625F6EC-7D64-35FA-2664-2C74B49CEE48}"/>
              </a:ext>
            </a:extLst>
          </p:cNvPr>
          <p:cNvGraphicFramePr>
            <a:graphicFrameLocks/>
          </p:cNvGraphicFramePr>
          <p:nvPr>
            <p:extLst>
              <p:ext uri="{D42A27DB-BD31-4B8C-83A1-F6EECF244321}">
                <p14:modId xmlns:p14="http://schemas.microsoft.com/office/powerpoint/2010/main" val="2474944231"/>
              </p:ext>
            </p:extLst>
          </p:nvPr>
        </p:nvGraphicFramePr>
        <p:xfrm>
          <a:off x="-2770845" y="820077"/>
          <a:ext cx="11300194" cy="4867643"/>
        </p:xfrm>
        <a:graphic>
          <a:graphicData uri="http://schemas.openxmlformats.org/drawingml/2006/chart">
            <c:chart xmlns:c="http://schemas.openxmlformats.org/drawingml/2006/chart" xmlns:r="http://schemas.openxmlformats.org/officeDocument/2006/relationships" r:id="rId20"/>
          </a:graphicData>
        </a:graphic>
      </p:graphicFrame>
      <p:pic>
        <p:nvPicPr>
          <p:cNvPr id="3" name="Picture 2">
            <a:extLst>
              <a:ext uri="{FF2B5EF4-FFF2-40B4-BE49-F238E27FC236}">
                <a16:creationId xmlns:a16="http://schemas.microsoft.com/office/drawing/2014/main" id="{0DB03E06-CBCC-F3B8-2758-F42F34C70BE0}"/>
              </a:ext>
            </a:extLst>
          </p:cNvPr>
          <p:cNvPicPr>
            <a:picLocks noChangeAspect="1"/>
          </p:cNvPicPr>
          <p:nvPr/>
        </p:nvPicPr>
        <p:blipFill>
          <a:blip r:embed="rId21"/>
          <a:stretch>
            <a:fillRect/>
          </a:stretch>
        </p:blipFill>
        <p:spPr>
          <a:xfrm>
            <a:off x="10888719" y="182879"/>
            <a:ext cx="1085182" cy="841321"/>
          </a:xfrm>
          <a:prstGeom prst="rect">
            <a:avLst/>
          </a:prstGeom>
        </p:spPr>
      </p:pic>
    </p:spTree>
    <p:extLst>
      <p:ext uri="{BB962C8B-B14F-4D97-AF65-F5344CB8AC3E}">
        <p14:creationId xmlns:p14="http://schemas.microsoft.com/office/powerpoint/2010/main" val="1848104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F21AE1A-FFB9-4948-A0FF-3AC684E4B112}"/>
              </a:ext>
            </a:extLst>
          </p:cNvPr>
          <p:cNvSpPr/>
          <p:nvPr/>
        </p:nvSpPr>
        <p:spPr>
          <a:xfrm>
            <a:off x="6658816" y="2434873"/>
            <a:ext cx="1194274" cy="1988254"/>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Freeform 27">
            <a:extLst>
              <a:ext uri="{FF2B5EF4-FFF2-40B4-BE49-F238E27FC236}">
                <a16:creationId xmlns:a16="http://schemas.microsoft.com/office/drawing/2014/main" id="{609ADB98-7745-BD4C-9EED-C5C46CFDEB4F}"/>
              </a:ext>
            </a:extLst>
          </p:cNvPr>
          <p:cNvSpPr/>
          <p:nvPr/>
        </p:nvSpPr>
        <p:spPr>
          <a:xfrm rot="5400000">
            <a:off x="7657586" y="2829096"/>
            <a:ext cx="1988254" cy="1199806"/>
          </a:xfrm>
          <a:custGeom>
            <a:avLst/>
            <a:gdLst>
              <a:gd name="connsiteX0" fmla="*/ 0 w 1988254"/>
              <a:gd name="connsiteY0" fmla="*/ 1199806 h 1199806"/>
              <a:gd name="connsiteX1" fmla="*/ 0 w 1988254"/>
              <a:gd name="connsiteY1" fmla="*/ 352107 h 1199806"/>
              <a:gd name="connsiteX2" fmla="*/ 4069 w 1988254"/>
              <a:gd name="connsiteY2" fmla="*/ 352107 h 1199806"/>
              <a:gd name="connsiteX3" fmla="*/ 335282 w 1988254"/>
              <a:gd name="connsiteY3" fmla="*/ 0 h 1199806"/>
              <a:gd name="connsiteX4" fmla="*/ 666494 w 1988254"/>
              <a:gd name="connsiteY4" fmla="*/ 352107 h 1199806"/>
              <a:gd name="connsiteX5" fmla="*/ 666841 w 1988254"/>
              <a:gd name="connsiteY5" fmla="*/ 352107 h 1199806"/>
              <a:gd name="connsiteX6" fmla="*/ 998054 w 1988254"/>
              <a:gd name="connsiteY6" fmla="*/ 0 h 1199806"/>
              <a:gd name="connsiteX7" fmla="*/ 1329266 w 1988254"/>
              <a:gd name="connsiteY7" fmla="*/ 352107 h 1199806"/>
              <a:gd name="connsiteX8" fmla="*/ 1329598 w 1988254"/>
              <a:gd name="connsiteY8" fmla="*/ 352107 h 1199806"/>
              <a:gd name="connsiteX9" fmla="*/ 1657993 w 1988254"/>
              <a:gd name="connsiteY9" fmla="*/ 1 h 1199806"/>
              <a:gd name="connsiteX10" fmla="*/ 1986389 w 1988254"/>
              <a:gd name="connsiteY10" fmla="*/ 352107 h 1199806"/>
              <a:gd name="connsiteX11" fmla="*/ 1988254 w 1988254"/>
              <a:gd name="connsiteY11" fmla="*/ 352107 h 1199806"/>
              <a:gd name="connsiteX12" fmla="*/ 1988254 w 1988254"/>
              <a:gd name="connsiteY12" fmla="*/ 354106 h 1199806"/>
              <a:gd name="connsiteX13" fmla="*/ 1988254 w 1988254"/>
              <a:gd name="connsiteY13" fmla="*/ 354107 h 1199806"/>
              <a:gd name="connsiteX14" fmla="*/ 1988254 w 1988254"/>
              <a:gd name="connsiteY14" fmla="*/ 354107 h 1199806"/>
              <a:gd name="connsiteX15" fmla="*/ 1988254 w 1988254"/>
              <a:gd name="connsiteY15" fmla="*/ 1199806 h 1199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88254" h="1199806">
                <a:moveTo>
                  <a:pt x="0" y="1199806"/>
                </a:moveTo>
                <a:lnTo>
                  <a:pt x="0" y="352107"/>
                </a:lnTo>
                <a:lnTo>
                  <a:pt x="4069" y="352107"/>
                </a:lnTo>
                <a:lnTo>
                  <a:pt x="335282" y="0"/>
                </a:lnTo>
                <a:lnTo>
                  <a:pt x="666494" y="352107"/>
                </a:lnTo>
                <a:lnTo>
                  <a:pt x="666841" y="352107"/>
                </a:lnTo>
                <a:lnTo>
                  <a:pt x="998054" y="0"/>
                </a:lnTo>
                <a:lnTo>
                  <a:pt x="1329266" y="352107"/>
                </a:lnTo>
                <a:lnTo>
                  <a:pt x="1329598" y="352107"/>
                </a:lnTo>
                <a:lnTo>
                  <a:pt x="1657993" y="1"/>
                </a:lnTo>
                <a:lnTo>
                  <a:pt x="1986389" y="352107"/>
                </a:lnTo>
                <a:lnTo>
                  <a:pt x="1988254" y="352107"/>
                </a:lnTo>
                <a:lnTo>
                  <a:pt x="1988254" y="354106"/>
                </a:lnTo>
                <a:lnTo>
                  <a:pt x="1988254" y="354107"/>
                </a:lnTo>
                <a:lnTo>
                  <a:pt x="1988254" y="354107"/>
                </a:lnTo>
                <a:lnTo>
                  <a:pt x="1988254" y="1199806"/>
                </a:lnTo>
                <a:close/>
              </a:path>
            </a:pathLst>
          </a:cu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4D9FE650-F09B-F345-B660-68BF215FC24C}"/>
              </a:ext>
            </a:extLst>
          </p:cNvPr>
          <p:cNvSpPr/>
          <p:nvPr/>
        </p:nvSpPr>
        <p:spPr>
          <a:xfrm>
            <a:off x="5282951" y="2434873"/>
            <a:ext cx="1198007" cy="1988254"/>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754E05A-AE30-044C-B4E0-643F7D0EF02C}"/>
              </a:ext>
            </a:extLst>
          </p:cNvPr>
          <p:cNvSpPr/>
          <p:nvPr/>
        </p:nvSpPr>
        <p:spPr>
          <a:xfrm>
            <a:off x="3899699" y="2434873"/>
            <a:ext cx="1198006" cy="1988254"/>
          </a:xfrm>
          <a:prstGeom prst="rect">
            <a:avLst/>
          </a:prstGeom>
          <a:solidFill>
            <a:srgbClr val="00AD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8614E46-BF6E-D44C-97BB-F13654D0AE62}"/>
              </a:ext>
            </a:extLst>
          </p:cNvPr>
          <p:cNvSpPr/>
          <p:nvPr/>
        </p:nvSpPr>
        <p:spPr>
          <a:xfrm>
            <a:off x="2517738" y="2434873"/>
            <a:ext cx="1198007" cy="1988254"/>
          </a:xfrm>
          <a:prstGeom prst="rect">
            <a:avLst/>
          </a:prstGeom>
          <a:solidFill>
            <a:srgbClr val="D02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5">
            <a:extLst>
              <a:ext uri="{FF2B5EF4-FFF2-40B4-BE49-F238E27FC236}">
                <a16:creationId xmlns:a16="http://schemas.microsoft.com/office/drawing/2014/main" id="{17B9ED58-E8A0-DB43-B58C-B62255E24ED9}"/>
              </a:ext>
            </a:extLst>
          </p:cNvPr>
          <p:cNvSpPr/>
          <p:nvPr/>
        </p:nvSpPr>
        <p:spPr>
          <a:xfrm>
            <a:off x="1134486" y="2434873"/>
            <a:ext cx="1198006" cy="1988254"/>
          </a:xfrm>
          <a:custGeom>
            <a:avLst/>
            <a:gdLst>
              <a:gd name="connsiteX0" fmla="*/ 313433 w 1518249"/>
              <a:gd name="connsiteY0" fmla="*/ 0 h 1984075"/>
              <a:gd name="connsiteX1" fmla="*/ 1518249 w 1518249"/>
              <a:gd name="connsiteY1" fmla="*/ 0 h 1984075"/>
              <a:gd name="connsiteX2" fmla="*/ 1518249 w 1518249"/>
              <a:gd name="connsiteY2" fmla="*/ 1984075 h 1984075"/>
              <a:gd name="connsiteX3" fmla="*/ 313433 w 1518249"/>
              <a:gd name="connsiteY3" fmla="*/ 1984075 h 1984075"/>
              <a:gd name="connsiteX4" fmla="*/ 0 w 1518249"/>
              <a:gd name="connsiteY4" fmla="*/ 1670642 h 1984075"/>
              <a:gd name="connsiteX5" fmla="*/ 0 w 1518249"/>
              <a:gd name="connsiteY5" fmla="*/ 313433 h 1984075"/>
              <a:gd name="connsiteX6" fmla="*/ 313433 w 1518249"/>
              <a:gd name="connsiteY6" fmla="*/ 0 h 198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8249" h="1984075">
                <a:moveTo>
                  <a:pt x="313433" y="0"/>
                </a:moveTo>
                <a:lnTo>
                  <a:pt x="1518249" y="0"/>
                </a:lnTo>
                <a:lnTo>
                  <a:pt x="1518249" y="1984075"/>
                </a:lnTo>
                <a:lnTo>
                  <a:pt x="313433" y="1984075"/>
                </a:lnTo>
                <a:cubicBezTo>
                  <a:pt x="140329" y="1984075"/>
                  <a:pt x="0" y="1843746"/>
                  <a:pt x="0" y="1670642"/>
                </a:cubicBezTo>
                <a:lnTo>
                  <a:pt x="0" y="313433"/>
                </a:lnTo>
                <a:cubicBezTo>
                  <a:pt x="0" y="140329"/>
                  <a:pt x="140329" y="0"/>
                  <a:pt x="313433" y="0"/>
                </a:cubicBezTo>
                <a:close/>
              </a:path>
            </a:pathLst>
          </a:custGeom>
          <a:solidFill>
            <a:srgbClr val="3300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8D02976-D03F-5348-91F2-4F94B2F8BC9E}"/>
              </a:ext>
            </a:extLst>
          </p:cNvPr>
          <p:cNvSpPr/>
          <p:nvPr/>
        </p:nvSpPr>
        <p:spPr>
          <a:xfrm>
            <a:off x="1324841" y="3195064"/>
            <a:ext cx="7434466" cy="6021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Developing the Review</a:t>
            </a:r>
          </a:p>
        </p:txBody>
      </p:sp>
      <p:sp>
        <p:nvSpPr>
          <p:cNvPr id="12" name="Rectangle 11">
            <a:extLst>
              <a:ext uri="{FF2B5EF4-FFF2-40B4-BE49-F238E27FC236}">
                <a16:creationId xmlns:a16="http://schemas.microsoft.com/office/drawing/2014/main" id="{99423ED4-6D48-BC4A-A3E5-64299F348D78}"/>
              </a:ext>
            </a:extLst>
          </p:cNvPr>
          <p:cNvSpPr/>
          <p:nvPr/>
        </p:nvSpPr>
        <p:spPr>
          <a:xfrm>
            <a:off x="1358266" y="1199344"/>
            <a:ext cx="8096263" cy="668374"/>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riangle 28">
            <a:extLst>
              <a:ext uri="{FF2B5EF4-FFF2-40B4-BE49-F238E27FC236}">
                <a16:creationId xmlns:a16="http://schemas.microsoft.com/office/drawing/2014/main" id="{241ADD1F-4BF1-8E44-990F-5215E6BE3CA1}"/>
              </a:ext>
            </a:extLst>
          </p:cNvPr>
          <p:cNvSpPr/>
          <p:nvPr/>
        </p:nvSpPr>
        <p:spPr>
          <a:xfrm rot="5400000">
            <a:off x="9079307" y="2214233"/>
            <a:ext cx="1988253" cy="2429533"/>
          </a:xfrm>
          <a:prstGeom prst="triangle">
            <a:avLst>
              <a:gd name="adj" fmla="val 50467"/>
            </a:avLst>
          </a:prstGeom>
          <a:solidFill>
            <a:srgbClr val="ED8B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riangle 30">
            <a:extLst>
              <a:ext uri="{FF2B5EF4-FFF2-40B4-BE49-F238E27FC236}">
                <a16:creationId xmlns:a16="http://schemas.microsoft.com/office/drawing/2014/main" id="{FBA1A160-143C-2542-BE1E-BE72373FD7F5}"/>
              </a:ext>
            </a:extLst>
          </p:cNvPr>
          <p:cNvSpPr/>
          <p:nvPr/>
        </p:nvSpPr>
        <p:spPr>
          <a:xfrm rot="5400000">
            <a:off x="10853349" y="3192544"/>
            <a:ext cx="389863" cy="479833"/>
          </a:xfrm>
          <a:prstGeom prst="triangle">
            <a:avLst>
              <a:gd name="adj" fmla="val 5046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a:extLst>
              <a:ext uri="{FF2B5EF4-FFF2-40B4-BE49-F238E27FC236}">
                <a16:creationId xmlns:a16="http://schemas.microsoft.com/office/drawing/2014/main" id="{140A1921-A4B5-8A46-99E5-103BEE58B989}"/>
              </a:ext>
            </a:extLst>
          </p:cNvPr>
          <p:cNvCxnSpPr>
            <a:cxnSpLocks/>
          </p:cNvCxnSpPr>
          <p:nvPr/>
        </p:nvCxnSpPr>
        <p:spPr>
          <a:xfrm flipV="1">
            <a:off x="4404082" y="4466799"/>
            <a:ext cx="0" cy="411400"/>
          </a:xfrm>
          <a:prstGeom prst="line">
            <a:avLst/>
          </a:prstGeom>
          <a:ln>
            <a:headEnd type="oval"/>
          </a:ln>
        </p:spPr>
        <p:style>
          <a:lnRef idx="3">
            <a:schemeClr val="dk1"/>
          </a:lnRef>
          <a:fillRef idx="0">
            <a:schemeClr val="dk1"/>
          </a:fillRef>
          <a:effectRef idx="2">
            <a:schemeClr val="dk1"/>
          </a:effectRef>
          <a:fontRef idx="minor">
            <a:schemeClr val="tx1"/>
          </a:fontRef>
        </p:style>
      </p:cxnSp>
      <p:sp>
        <p:nvSpPr>
          <p:cNvPr id="33" name="TextBox 32">
            <a:extLst>
              <a:ext uri="{FF2B5EF4-FFF2-40B4-BE49-F238E27FC236}">
                <a16:creationId xmlns:a16="http://schemas.microsoft.com/office/drawing/2014/main" id="{26DB7E13-3A11-A548-952D-19102A5564A0}"/>
              </a:ext>
            </a:extLst>
          </p:cNvPr>
          <p:cNvSpPr txBox="1"/>
          <p:nvPr/>
        </p:nvSpPr>
        <p:spPr>
          <a:xfrm>
            <a:off x="1324841" y="4935462"/>
            <a:ext cx="5973909" cy="16466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Listened</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to people with lived experience of inpatient services, staff, families and carers</a:t>
            </a:r>
          </a:p>
        </p:txBody>
      </p:sp>
      <p:cxnSp>
        <p:nvCxnSpPr>
          <p:cNvPr id="37" name="Straight Connector 36">
            <a:extLst>
              <a:ext uri="{FF2B5EF4-FFF2-40B4-BE49-F238E27FC236}">
                <a16:creationId xmlns:a16="http://schemas.microsoft.com/office/drawing/2014/main" id="{0FAF0924-4F09-604E-BBFB-77D4283C6720}"/>
              </a:ext>
            </a:extLst>
          </p:cNvPr>
          <p:cNvCxnSpPr>
            <a:cxnSpLocks/>
          </p:cNvCxnSpPr>
          <p:nvPr/>
        </p:nvCxnSpPr>
        <p:spPr>
          <a:xfrm flipV="1">
            <a:off x="8223320" y="4466799"/>
            <a:ext cx="0" cy="411400"/>
          </a:xfrm>
          <a:prstGeom prst="line">
            <a:avLst/>
          </a:prstGeom>
          <a:ln>
            <a:headEnd type="oval"/>
          </a:ln>
        </p:spPr>
        <p:style>
          <a:lnRef idx="3">
            <a:schemeClr val="dk1"/>
          </a:lnRef>
          <a:fillRef idx="0">
            <a:schemeClr val="dk1"/>
          </a:fillRef>
          <a:effectRef idx="2">
            <a:schemeClr val="dk1"/>
          </a:effectRef>
          <a:fontRef idx="minor">
            <a:schemeClr val="tx1"/>
          </a:fontRef>
        </p:style>
      </p:cxnSp>
      <p:sp>
        <p:nvSpPr>
          <p:cNvPr id="38" name="TextBox 37">
            <a:extLst>
              <a:ext uri="{FF2B5EF4-FFF2-40B4-BE49-F238E27FC236}">
                <a16:creationId xmlns:a16="http://schemas.microsoft.com/office/drawing/2014/main" id="{A8AF96A4-B3A7-3B42-95FF-2478B09ADAC8}"/>
              </a:ext>
            </a:extLst>
          </p:cNvPr>
          <p:cNvSpPr txBox="1"/>
          <p:nvPr/>
        </p:nvSpPr>
        <p:spPr>
          <a:xfrm>
            <a:off x="7107060" y="4990281"/>
            <a:ext cx="3304494" cy="9079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00AD79"/>
                </a:solidFill>
                <a:effectLst/>
                <a:uLnTx/>
                <a:uFillTx/>
                <a:latin typeface="Arial" panose="020B0604020202020204" pitchFamily="34" charset="0"/>
                <a:ea typeface="+mn-ea"/>
                <a:cs typeface="Arial" panose="020B0604020202020204" pitchFamily="34" charset="0"/>
              </a:rPr>
              <a:t>Reviewed</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00AD79"/>
                </a:solidFill>
                <a:effectLst/>
                <a:uLnTx/>
                <a:uFillTx/>
                <a:latin typeface="Arial" panose="020B0604020202020204" pitchFamily="34" charset="0"/>
                <a:ea typeface="+mn-ea"/>
                <a:cs typeface="Arial" panose="020B0604020202020204" pitchFamily="34" charset="0"/>
              </a:rPr>
              <a:t>the evidence base</a:t>
            </a:r>
          </a:p>
        </p:txBody>
      </p:sp>
      <p:cxnSp>
        <p:nvCxnSpPr>
          <p:cNvPr id="39" name="Straight Connector 38">
            <a:extLst>
              <a:ext uri="{FF2B5EF4-FFF2-40B4-BE49-F238E27FC236}">
                <a16:creationId xmlns:a16="http://schemas.microsoft.com/office/drawing/2014/main" id="{49C27549-B2E2-D64E-B3D1-40DB6C23AF99}"/>
              </a:ext>
            </a:extLst>
          </p:cNvPr>
          <p:cNvCxnSpPr>
            <a:cxnSpLocks/>
          </p:cNvCxnSpPr>
          <p:nvPr/>
        </p:nvCxnSpPr>
        <p:spPr>
          <a:xfrm>
            <a:off x="3093982" y="1955630"/>
            <a:ext cx="0" cy="479242"/>
          </a:xfrm>
          <a:prstGeom prst="line">
            <a:avLst/>
          </a:prstGeom>
          <a:ln>
            <a:headEnd type="oval"/>
          </a:ln>
        </p:spPr>
        <p:style>
          <a:lnRef idx="3">
            <a:schemeClr val="dk1"/>
          </a:lnRef>
          <a:fillRef idx="0">
            <a:schemeClr val="dk1"/>
          </a:fillRef>
          <a:effectRef idx="2">
            <a:schemeClr val="dk1"/>
          </a:effectRef>
          <a:fontRef idx="minor">
            <a:schemeClr val="tx1"/>
          </a:fontRef>
        </p:style>
      </p:cxnSp>
      <p:sp>
        <p:nvSpPr>
          <p:cNvPr id="41" name="TextBox 40">
            <a:extLst>
              <a:ext uri="{FF2B5EF4-FFF2-40B4-BE49-F238E27FC236}">
                <a16:creationId xmlns:a16="http://schemas.microsoft.com/office/drawing/2014/main" id="{4C32727E-18C1-084C-8380-48289873A856}"/>
              </a:ext>
            </a:extLst>
          </p:cNvPr>
          <p:cNvSpPr txBox="1"/>
          <p:nvPr/>
        </p:nvSpPr>
        <p:spPr>
          <a:xfrm>
            <a:off x="1584843" y="1019638"/>
            <a:ext cx="281923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D02C8A"/>
                </a:solidFill>
                <a:effectLst/>
                <a:uLnTx/>
                <a:uFillTx/>
                <a:latin typeface="Arial" panose="020B0604020202020204" pitchFamily="34" charset="0"/>
                <a:ea typeface="+mn-ea"/>
                <a:cs typeface="Arial" panose="020B0604020202020204" pitchFamily="34" charset="0"/>
              </a:rPr>
              <a:t>Visited inpatient services </a:t>
            </a:r>
          </a:p>
        </p:txBody>
      </p:sp>
      <p:cxnSp>
        <p:nvCxnSpPr>
          <p:cNvPr id="42" name="Straight Connector 41">
            <a:extLst>
              <a:ext uri="{FF2B5EF4-FFF2-40B4-BE49-F238E27FC236}">
                <a16:creationId xmlns:a16="http://schemas.microsoft.com/office/drawing/2014/main" id="{6F17C813-BDF5-0B43-AB66-1D5CD4A4CAB4}"/>
              </a:ext>
            </a:extLst>
          </p:cNvPr>
          <p:cNvCxnSpPr>
            <a:cxnSpLocks/>
          </p:cNvCxnSpPr>
          <p:nvPr/>
        </p:nvCxnSpPr>
        <p:spPr>
          <a:xfrm>
            <a:off x="7442588" y="1974123"/>
            <a:ext cx="0" cy="479242"/>
          </a:xfrm>
          <a:prstGeom prst="line">
            <a:avLst/>
          </a:prstGeom>
          <a:ln>
            <a:headEnd type="oval"/>
          </a:ln>
        </p:spPr>
        <p:style>
          <a:lnRef idx="3">
            <a:schemeClr val="dk1"/>
          </a:lnRef>
          <a:fillRef idx="0">
            <a:schemeClr val="dk1"/>
          </a:fillRef>
          <a:effectRef idx="2">
            <a:schemeClr val="dk1"/>
          </a:effectRef>
          <a:fontRef idx="minor">
            <a:schemeClr val="tx1"/>
          </a:fontRef>
        </p:style>
      </p:cxnSp>
      <p:sp>
        <p:nvSpPr>
          <p:cNvPr id="3" name="TextBox 2">
            <a:extLst>
              <a:ext uri="{FF2B5EF4-FFF2-40B4-BE49-F238E27FC236}">
                <a16:creationId xmlns:a16="http://schemas.microsoft.com/office/drawing/2014/main" id="{3E50FB94-2A77-834E-1BB9-4B3F62212A9C}"/>
              </a:ext>
            </a:extLst>
          </p:cNvPr>
          <p:cNvSpPr txBox="1"/>
          <p:nvPr/>
        </p:nvSpPr>
        <p:spPr>
          <a:xfrm>
            <a:off x="5110816" y="687104"/>
            <a:ext cx="41408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Facilitated workshops</a:t>
            </a:r>
            <a:r>
              <a:rPr lang="en-GB" sz="2400" b="1" dirty="0">
                <a:solidFill>
                  <a:srgbClr val="0070C0"/>
                </a:solidFill>
                <a:latin typeface="Arial" panose="020B0604020202020204" pitchFamily="34" charset="0"/>
                <a:cs typeface="Arial" panose="020B0604020202020204" pitchFamily="34" charset="0"/>
              </a:rPr>
              <a:t> with provider collaboratives and clinicians</a:t>
            </a:r>
            <a:endParaRPr kumimoji="0" lang="en-GB"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DE80DC99-F5A1-B604-2ECB-5B7F89B87D44}"/>
              </a:ext>
            </a:extLst>
          </p:cNvPr>
          <p:cNvPicPr>
            <a:picLocks noChangeAspect="1"/>
          </p:cNvPicPr>
          <p:nvPr/>
        </p:nvPicPr>
        <p:blipFill>
          <a:blip r:embed="rId3"/>
          <a:stretch>
            <a:fillRect/>
          </a:stretch>
        </p:blipFill>
        <p:spPr>
          <a:xfrm>
            <a:off x="10858723" y="217895"/>
            <a:ext cx="1084048" cy="845853"/>
          </a:xfrm>
          <a:prstGeom prst="rect">
            <a:avLst/>
          </a:prstGeom>
        </p:spPr>
      </p:pic>
    </p:spTree>
    <p:extLst>
      <p:ext uri="{BB962C8B-B14F-4D97-AF65-F5344CB8AC3E}">
        <p14:creationId xmlns:p14="http://schemas.microsoft.com/office/powerpoint/2010/main" val="1131930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AFBE50-B326-0D5B-98A5-F9EBD90CEC67}"/>
              </a:ext>
            </a:extLst>
          </p:cNvPr>
          <p:cNvSpPr>
            <a:spLocks noGrp="1"/>
          </p:cNvSpPr>
          <p:nvPr>
            <p:ph sz="quarter" idx="10"/>
          </p:nvPr>
        </p:nvSpPr>
        <p:spPr>
          <a:xfrm>
            <a:off x="832328" y="1588238"/>
            <a:ext cx="2692632" cy="444610"/>
          </a:xfrm>
        </p:spPr>
        <p:txBody>
          <a:bodyPr>
            <a:noAutofit/>
          </a:bodyPr>
          <a:lstStyle/>
          <a:p>
            <a:pPr marL="0" indent="0">
              <a:buNone/>
            </a:pPr>
            <a:r>
              <a:rPr lang="en-GB" sz="1800" dirty="0">
                <a:solidFill>
                  <a:prstClr val="black"/>
                </a:solidFill>
              </a:rPr>
              <a:t>Commissioning arrangements</a:t>
            </a:r>
          </a:p>
        </p:txBody>
      </p:sp>
      <p:grpSp>
        <p:nvGrpSpPr>
          <p:cNvPr id="4" name="Group 3">
            <a:extLst>
              <a:ext uri="{FF2B5EF4-FFF2-40B4-BE49-F238E27FC236}">
                <a16:creationId xmlns:a16="http://schemas.microsoft.com/office/drawing/2014/main" id="{83189EA2-4FE0-D6A3-18AD-C88198D34CDE}"/>
              </a:ext>
            </a:extLst>
          </p:cNvPr>
          <p:cNvGrpSpPr/>
          <p:nvPr/>
        </p:nvGrpSpPr>
        <p:grpSpPr>
          <a:xfrm>
            <a:off x="3384511" y="1349164"/>
            <a:ext cx="4626256" cy="4380027"/>
            <a:chOff x="840338" y="1898685"/>
            <a:chExt cx="4722889" cy="4471518"/>
          </a:xfrm>
        </p:grpSpPr>
        <p:sp>
          <p:nvSpPr>
            <p:cNvPr id="5" name="Doughnut 64">
              <a:extLst>
                <a:ext uri="{FF2B5EF4-FFF2-40B4-BE49-F238E27FC236}">
                  <a16:creationId xmlns:a16="http://schemas.microsoft.com/office/drawing/2014/main" id="{6522B2ED-A5F2-9B40-72C2-ED4DBEDFAB9F}"/>
                </a:ext>
              </a:extLst>
            </p:cNvPr>
            <p:cNvSpPr/>
            <p:nvPr/>
          </p:nvSpPr>
          <p:spPr>
            <a:xfrm>
              <a:off x="1351961" y="2108266"/>
              <a:ext cx="3845712" cy="3845712"/>
            </a:xfrm>
            <a:prstGeom prst="donut">
              <a:avLst>
                <a:gd name="adj" fmla="val 463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54941DE2-DA6C-F657-DE13-9FBB8C276F7C}"/>
                </a:ext>
              </a:extLst>
            </p:cNvPr>
            <p:cNvSpPr/>
            <p:nvPr/>
          </p:nvSpPr>
          <p:spPr>
            <a:xfrm>
              <a:off x="1604364" y="2360669"/>
              <a:ext cx="3340907" cy="3340907"/>
            </a:xfrm>
            <a:prstGeom prst="ellipse">
              <a:avLst/>
            </a:prstGeom>
            <a:solidFill>
              <a:schemeClr val="bg1">
                <a:lumMod val="95000"/>
              </a:schemeClr>
            </a:solidFill>
            <a:ln>
              <a:noFill/>
            </a:ln>
            <a:effectLst>
              <a:outerShdw blurRad="317500" dist="50800" dir="6780000" sx="103000" sy="103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Key Recommendations</a:t>
              </a:r>
            </a:p>
          </p:txBody>
        </p:sp>
        <p:sp>
          <p:nvSpPr>
            <p:cNvPr id="7" name="Block Arc 6">
              <a:extLst>
                <a:ext uri="{FF2B5EF4-FFF2-40B4-BE49-F238E27FC236}">
                  <a16:creationId xmlns:a16="http://schemas.microsoft.com/office/drawing/2014/main" id="{638D3762-57C3-995E-A892-D1106B491C2F}"/>
                </a:ext>
              </a:extLst>
            </p:cNvPr>
            <p:cNvSpPr/>
            <p:nvPr/>
          </p:nvSpPr>
          <p:spPr>
            <a:xfrm rot="11778435">
              <a:off x="840338" y="1898685"/>
              <a:ext cx="4722889" cy="4471518"/>
            </a:xfrm>
            <a:prstGeom prst="blockArc">
              <a:avLst>
                <a:gd name="adj1" fmla="val 8727947"/>
                <a:gd name="adj2" fmla="val 21561253"/>
                <a:gd name="adj3" fmla="val 397"/>
              </a:avLst>
            </a:prstGeom>
            <a:ln w="254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1" name="Group 90">
            <a:extLst>
              <a:ext uri="{FF2B5EF4-FFF2-40B4-BE49-F238E27FC236}">
                <a16:creationId xmlns:a16="http://schemas.microsoft.com/office/drawing/2014/main" id="{F307C025-F7AD-4F63-774A-4548BE559084}"/>
              </a:ext>
            </a:extLst>
          </p:cNvPr>
          <p:cNvGrpSpPr/>
          <p:nvPr/>
        </p:nvGrpSpPr>
        <p:grpSpPr>
          <a:xfrm>
            <a:off x="3276554" y="3221012"/>
            <a:ext cx="271101" cy="271101"/>
            <a:chOff x="3614522" y="1613821"/>
            <a:chExt cx="271101" cy="271101"/>
          </a:xfrm>
        </p:grpSpPr>
        <p:sp>
          <p:nvSpPr>
            <p:cNvPr id="12" name="Oval 11">
              <a:extLst>
                <a:ext uri="{FF2B5EF4-FFF2-40B4-BE49-F238E27FC236}">
                  <a16:creationId xmlns:a16="http://schemas.microsoft.com/office/drawing/2014/main" id="{5549B8C3-00AC-17AB-D8F6-93ED9D005045}"/>
                </a:ext>
              </a:extLst>
            </p:cNvPr>
            <p:cNvSpPr/>
            <p:nvPr/>
          </p:nvSpPr>
          <p:spPr>
            <a:xfrm>
              <a:off x="3697730" y="1697029"/>
              <a:ext cx="104686" cy="104686"/>
            </a:xfrm>
            <a:prstGeom prst="ellipse">
              <a:avLst/>
            </a:prstGeom>
            <a:solidFill>
              <a:srgbClr val="FF9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Doughnut 9">
              <a:extLst>
                <a:ext uri="{FF2B5EF4-FFF2-40B4-BE49-F238E27FC236}">
                  <a16:creationId xmlns:a16="http://schemas.microsoft.com/office/drawing/2014/main" id="{F037DAA5-055B-DF2D-7666-34F488CAB893}"/>
                </a:ext>
              </a:extLst>
            </p:cNvPr>
            <p:cNvSpPr/>
            <p:nvPr/>
          </p:nvSpPr>
          <p:spPr>
            <a:xfrm>
              <a:off x="3614522" y="1613821"/>
              <a:ext cx="271101" cy="271101"/>
            </a:xfrm>
            <a:prstGeom prst="donut">
              <a:avLst>
                <a:gd name="adj" fmla="val 13987"/>
              </a:avLst>
            </a:prstGeom>
            <a:solidFill>
              <a:srgbClr val="FF9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 name="TextBox 13">
            <a:extLst>
              <a:ext uri="{FF2B5EF4-FFF2-40B4-BE49-F238E27FC236}">
                <a16:creationId xmlns:a16="http://schemas.microsoft.com/office/drawing/2014/main" id="{F3B51268-3CC5-6D94-531B-FF2605A51F8E}"/>
              </a:ext>
            </a:extLst>
          </p:cNvPr>
          <p:cNvSpPr txBox="1"/>
          <p:nvPr/>
        </p:nvSpPr>
        <p:spPr>
          <a:xfrm>
            <a:off x="5423033" y="306970"/>
            <a:ext cx="22872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Local Mental Health Centre</a:t>
            </a:r>
          </a:p>
        </p:txBody>
      </p:sp>
      <p:grpSp>
        <p:nvGrpSpPr>
          <p:cNvPr id="90" name="Group 89">
            <a:extLst>
              <a:ext uri="{FF2B5EF4-FFF2-40B4-BE49-F238E27FC236}">
                <a16:creationId xmlns:a16="http://schemas.microsoft.com/office/drawing/2014/main" id="{D43AC946-3C44-288E-0935-8B25E53EC01A}"/>
              </a:ext>
            </a:extLst>
          </p:cNvPr>
          <p:cNvGrpSpPr/>
          <p:nvPr/>
        </p:nvGrpSpPr>
        <p:grpSpPr>
          <a:xfrm>
            <a:off x="7203925" y="1824101"/>
            <a:ext cx="271101" cy="271101"/>
            <a:chOff x="3692993" y="2864879"/>
            <a:chExt cx="271101" cy="271101"/>
          </a:xfrm>
        </p:grpSpPr>
        <p:sp>
          <p:nvSpPr>
            <p:cNvPr id="19" name="Oval 18">
              <a:extLst>
                <a:ext uri="{FF2B5EF4-FFF2-40B4-BE49-F238E27FC236}">
                  <a16:creationId xmlns:a16="http://schemas.microsoft.com/office/drawing/2014/main" id="{2A7E029E-A526-7E57-3BB0-AAE707D980E5}"/>
                </a:ext>
              </a:extLst>
            </p:cNvPr>
            <p:cNvSpPr/>
            <p:nvPr/>
          </p:nvSpPr>
          <p:spPr>
            <a:xfrm>
              <a:off x="3776202" y="2948088"/>
              <a:ext cx="104686" cy="10468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Doughnut 17">
              <a:extLst>
                <a:ext uri="{FF2B5EF4-FFF2-40B4-BE49-F238E27FC236}">
                  <a16:creationId xmlns:a16="http://schemas.microsoft.com/office/drawing/2014/main" id="{55EB8273-0309-D8F7-8780-24259E369185}"/>
                </a:ext>
              </a:extLst>
            </p:cNvPr>
            <p:cNvSpPr/>
            <p:nvPr/>
          </p:nvSpPr>
          <p:spPr>
            <a:xfrm>
              <a:off x="3692993" y="2864879"/>
              <a:ext cx="271101" cy="271101"/>
            </a:xfrm>
            <a:prstGeom prst="donut">
              <a:avLst>
                <a:gd name="adj" fmla="val 13987"/>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id="{F04DA6FA-D47C-28C6-8A2C-C7847DAA9754}"/>
              </a:ext>
            </a:extLst>
          </p:cNvPr>
          <p:cNvSpPr txBox="1"/>
          <p:nvPr/>
        </p:nvSpPr>
        <p:spPr>
          <a:xfrm>
            <a:off x="8537769" y="1588238"/>
            <a:ext cx="36381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Interventions therapies &amp; activities </a:t>
            </a:r>
          </a:p>
        </p:txBody>
      </p:sp>
      <p:grpSp>
        <p:nvGrpSpPr>
          <p:cNvPr id="89" name="Group 88">
            <a:extLst>
              <a:ext uri="{FF2B5EF4-FFF2-40B4-BE49-F238E27FC236}">
                <a16:creationId xmlns:a16="http://schemas.microsoft.com/office/drawing/2014/main" id="{797A2437-CA3B-EDB0-9B03-22A673C0E9F1}"/>
              </a:ext>
            </a:extLst>
          </p:cNvPr>
          <p:cNvGrpSpPr/>
          <p:nvPr/>
        </p:nvGrpSpPr>
        <p:grpSpPr>
          <a:xfrm>
            <a:off x="7846274" y="3195650"/>
            <a:ext cx="271101" cy="271101"/>
            <a:chOff x="4695159" y="4022252"/>
            <a:chExt cx="271101" cy="271101"/>
          </a:xfrm>
        </p:grpSpPr>
        <p:sp>
          <p:nvSpPr>
            <p:cNvPr id="26" name="Oval 25">
              <a:extLst>
                <a:ext uri="{FF2B5EF4-FFF2-40B4-BE49-F238E27FC236}">
                  <a16:creationId xmlns:a16="http://schemas.microsoft.com/office/drawing/2014/main" id="{E57B2644-1736-BCC9-8E26-08220199574C}"/>
                </a:ext>
              </a:extLst>
            </p:cNvPr>
            <p:cNvSpPr/>
            <p:nvPr/>
          </p:nvSpPr>
          <p:spPr>
            <a:xfrm>
              <a:off x="4778367" y="4105460"/>
              <a:ext cx="104686" cy="104686"/>
            </a:xfrm>
            <a:prstGeom prst="ellipse">
              <a:avLst/>
            </a:prstGeom>
            <a:solidFill>
              <a:srgbClr val="E83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Doughnut 25">
              <a:extLst>
                <a:ext uri="{FF2B5EF4-FFF2-40B4-BE49-F238E27FC236}">
                  <a16:creationId xmlns:a16="http://schemas.microsoft.com/office/drawing/2014/main" id="{F3C33248-1210-A159-92EE-3A65275E9627}"/>
                </a:ext>
              </a:extLst>
            </p:cNvPr>
            <p:cNvSpPr/>
            <p:nvPr/>
          </p:nvSpPr>
          <p:spPr>
            <a:xfrm>
              <a:off x="4695159" y="4022252"/>
              <a:ext cx="271101" cy="271101"/>
            </a:xfrm>
            <a:prstGeom prst="donut">
              <a:avLst>
                <a:gd name="adj" fmla="val 13987"/>
              </a:avLst>
            </a:prstGeom>
            <a:solidFill>
              <a:srgbClr val="E83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8" name="TextBox 27">
            <a:extLst>
              <a:ext uri="{FF2B5EF4-FFF2-40B4-BE49-F238E27FC236}">
                <a16:creationId xmlns:a16="http://schemas.microsoft.com/office/drawing/2014/main" id="{E94D2EF4-5E9A-DE15-9500-B19A126F49B4}"/>
              </a:ext>
            </a:extLst>
          </p:cNvPr>
          <p:cNvSpPr txBox="1"/>
          <p:nvPr/>
        </p:nvSpPr>
        <p:spPr>
          <a:xfrm>
            <a:off x="1616932" y="4901607"/>
            <a:ext cx="211102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33" name="Group 32">
            <a:extLst>
              <a:ext uri="{FF2B5EF4-FFF2-40B4-BE49-F238E27FC236}">
                <a16:creationId xmlns:a16="http://schemas.microsoft.com/office/drawing/2014/main" id="{77FBFC09-157A-EF67-DC45-3BAEE3B2697D}"/>
              </a:ext>
            </a:extLst>
          </p:cNvPr>
          <p:cNvGrpSpPr/>
          <p:nvPr/>
        </p:nvGrpSpPr>
        <p:grpSpPr>
          <a:xfrm>
            <a:off x="5588604" y="5568721"/>
            <a:ext cx="271101" cy="271101"/>
            <a:chOff x="6305895" y="7525744"/>
            <a:chExt cx="271101" cy="271101"/>
          </a:xfrm>
        </p:grpSpPr>
        <p:sp>
          <p:nvSpPr>
            <p:cNvPr id="34" name="Oval 33">
              <a:extLst>
                <a:ext uri="{FF2B5EF4-FFF2-40B4-BE49-F238E27FC236}">
                  <a16:creationId xmlns:a16="http://schemas.microsoft.com/office/drawing/2014/main" id="{5DC85893-9F1D-9964-67E4-E59D070EF517}"/>
                </a:ext>
              </a:extLst>
            </p:cNvPr>
            <p:cNvSpPr/>
            <p:nvPr/>
          </p:nvSpPr>
          <p:spPr>
            <a:xfrm>
              <a:off x="6389104" y="7608953"/>
              <a:ext cx="104686" cy="104686"/>
            </a:xfrm>
            <a:prstGeom prst="ellipse">
              <a:avLst/>
            </a:prstGeom>
            <a:solidFill>
              <a:srgbClr val="008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Doughnut 34">
              <a:extLst>
                <a:ext uri="{FF2B5EF4-FFF2-40B4-BE49-F238E27FC236}">
                  <a16:creationId xmlns:a16="http://schemas.microsoft.com/office/drawing/2014/main" id="{A6D32BC4-B99D-7223-E78A-B89A53203D5E}"/>
                </a:ext>
              </a:extLst>
            </p:cNvPr>
            <p:cNvSpPr/>
            <p:nvPr/>
          </p:nvSpPr>
          <p:spPr>
            <a:xfrm>
              <a:off x="6305895" y="7525744"/>
              <a:ext cx="271101" cy="271101"/>
            </a:xfrm>
            <a:prstGeom prst="donut">
              <a:avLst>
                <a:gd name="adj" fmla="val 13987"/>
              </a:avLst>
            </a:prstGeom>
            <a:solidFill>
              <a:srgbClr val="008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6" name="TextBox 35">
            <a:extLst>
              <a:ext uri="{FF2B5EF4-FFF2-40B4-BE49-F238E27FC236}">
                <a16:creationId xmlns:a16="http://schemas.microsoft.com/office/drawing/2014/main" id="{D192F604-3DDC-C9D1-46A2-7AFABE3A1C99}"/>
              </a:ext>
            </a:extLst>
          </p:cNvPr>
          <p:cNvSpPr txBox="1"/>
          <p:nvPr/>
        </p:nvSpPr>
        <p:spPr>
          <a:xfrm>
            <a:off x="5685731" y="6055858"/>
            <a:ext cx="27570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Environment  </a:t>
            </a:r>
          </a:p>
        </p:txBody>
      </p:sp>
      <p:grpSp>
        <p:nvGrpSpPr>
          <p:cNvPr id="41" name="Group 40">
            <a:extLst>
              <a:ext uri="{FF2B5EF4-FFF2-40B4-BE49-F238E27FC236}">
                <a16:creationId xmlns:a16="http://schemas.microsoft.com/office/drawing/2014/main" id="{B826896E-841C-2B2B-EBFC-D84B73436689}"/>
              </a:ext>
            </a:extLst>
          </p:cNvPr>
          <p:cNvGrpSpPr/>
          <p:nvPr/>
        </p:nvGrpSpPr>
        <p:grpSpPr>
          <a:xfrm>
            <a:off x="3884563" y="4834886"/>
            <a:ext cx="271101" cy="271101"/>
            <a:chOff x="6305895" y="7525744"/>
            <a:chExt cx="271101" cy="271101"/>
          </a:xfrm>
        </p:grpSpPr>
        <p:sp>
          <p:nvSpPr>
            <p:cNvPr id="42" name="Oval 41">
              <a:extLst>
                <a:ext uri="{FF2B5EF4-FFF2-40B4-BE49-F238E27FC236}">
                  <a16:creationId xmlns:a16="http://schemas.microsoft.com/office/drawing/2014/main" id="{13566645-A148-C974-090D-1A957CD023F6}"/>
                </a:ext>
              </a:extLst>
            </p:cNvPr>
            <p:cNvSpPr/>
            <p:nvPr/>
          </p:nvSpPr>
          <p:spPr>
            <a:xfrm>
              <a:off x="6389104" y="7608953"/>
              <a:ext cx="104686" cy="1046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Doughnut 43">
              <a:extLst>
                <a:ext uri="{FF2B5EF4-FFF2-40B4-BE49-F238E27FC236}">
                  <a16:creationId xmlns:a16="http://schemas.microsoft.com/office/drawing/2014/main" id="{EA513075-3A47-66C7-A987-8578F74A6DE2}"/>
                </a:ext>
              </a:extLst>
            </p:cNvPr>
            <p:cNvSpPr/>
            <p:nvPr/>
          </p:nvSpPr>
          <p:spPr>
            <a:xfrm>
              <a:off x="6305895" y="7525744"/>
              <a:ext cx="271101" cy="271101"/>
            </a:xfrm>
            <a:prstGeom prst="donut">
              <a:avLst>
                <a:gd name="adj" fmla="val 1398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 name="TextBox 43">
            <a:extLst>
              <a:ext uri="{FF2B5EF4-FFF2-40B4-BE49-F238E27FC236}">
                <a16:creationId xmlns:a16="http://schemas.microsoft.com/office/drawing/2014/main" id="{91026C24-344F-505F-4F5F-B3F8D4FD0DE1}"/>
              </a:ext>
            </a:extLst>
          </p:cNvPr>
          <p:cNvSpPr txBox="1"/>
          <p:nvPr/>
        </p:nvSpPr>
        <p:spPr>
          <a:xfrm>
            <a:off x="9567818" y="3361795"/>
            <a:ext cx="21110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grpSp>
        <p:nvGrpSpPr>
          <p:cNvPr id="49" name="Group 48">
            <a:extLst>
              <a:ext uri="{FF2B5EF4-FFF2-40B4-BE49-F238E27FC236}">
                <a16:creationId xmlns:a16="http://schemas.microsoft.com/office/drawing/2014/main" id="{65997C41-3BFA-F76B-3A58-2BE011591F98}"/>
              </a:ext>
            </a:extLst>
          </p:cNvPr>
          <p:cNvGrpSpPr/>
          <p:nvPr/>
        </p:nvGrpSpPr>
        <p:grpSpPr>
          <a:xfrm>
            <a:off x="7367358" y="4825771"/>
            <a:ext cx="271101" cy="271101"/>
            <a:chOff x="6305895" y="7525744"/>
            <a:chExt cx="271101" cy="271101"/>
          </a:xfrm>
        </p:grpSpPr>
        <p:sp>
          <p:nvSpPr>
            <p:cNvPr id="50" name="Oval 49">
              <a:extLst>
                <a:ext uri="{FF2B5EF4-FFF2-40B4-BE49-F238E27FC236}">
                  <a16:creationId xmlns:a16="http://schemas.microsoft.com/office/drawing/2014/main" id="{5AEDDE13-6802-44B7-E712-0BEA3744FA35}"/>
                </a:ext>
              </a:extLst>
            </p:cNvPr>
            <p:cNvSpPr/>
            <p:nvPr/>
          </p:nvSpPr>
          <p:spPr>
            <a:xfrm>
              <a:off x="6389104" y="7608953"/>
              <a:ext cx="104686" cy="10468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Doughnut 61">
              <a:extLst>
                <a:ext uri="{FF2B5EF4-FFF2-40B4-BE49-F238E27FC236}">
                  <a16:creationId xmlns:a16="http://schemas.microsoft.com/office/drawing/2014/main" id="{CE9341C2-A01F-4AC6-E095-DD15337F6B9D}"/>
                </a:ext>
              </a:extLst>
            </p:cNvPr>
            <p:cNvSpPr/>
            <p:nvPr/>
          </p:nvSpPr>
          <p:spPr>
            <a:xfrm>
              <a:off x="6305895" y="7525744"/>
              <a:ext cx="271101" cy="271101"/>
            </a:xfrm>
            <a:prstGeom prst="donut">
              <a:avLst>
                <a:gd name="adj" fmla="val 13987"/>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2" name="TextBox 51">
            <a:extLst>
              <a:ext uri="{FF2B5EF4-FFF2-40B4-BE49-F238E27FC236}">
                <a16:creationId xmlns:a16="http://schemas.microsoft.com/office/drawing/2014/main" id="{A83D7282-052A-7BB0-C472-86A3E3E0A923}"/>
              </a:ext>
            </a:extLst>
          </p:cNvPr>
          <p:cNvSpPr txBox="1"/>
          <p:nvPr/>
        </p:nvSpPr>
        <p:spPr>
          <a:xfrm>
            <a:off x="6478847" y="6271647"/>
            <a:ext cx="21110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grpSp>
        <p:nvGrpSpPr>
          <p:cNvPr id="75" name="Group 74">
            <a:extLst>
              <a:ext uri="{FF2B5EF4-FFF2-40B4-BE49-F238E27FC236}">
                <a16:creationId xmlns:a16="http://schemas.microsoft.com/office/drawing/2014/main" id="{4BBFD098-C9D3-F644-51B4-34A92D3D5FB1}"/>
              </a:ext>
            </a:extLst>
          </p:cNvPr>
          <p:cNvGrpSpPr/>
          <p:nvPr/>
        </p:nvGrpSpPr>
        <p:grpSpPr>
          <a:xfrm>
            <a:off x="7795812" y="1426051"/>
            <a:ext cx="962251" cy="962251"/>
            <a:chOff x="2402179" y="2969988"/>
            <a:chExt cx="962251" cy="962251"/>
          </a:xfrm>
        </p:grpSpPr>
        <p:sp>
          <p:nvSpPr>
            <p:cNvPr id="15" name="Oval 14">
              <a:extLst>
                <a:ext uri="{FF2B5EF4-FFF2-40B4-BE49-F238E27FC236}">
                  <a16:creationId xmlns:a16="http://schemas.microsoft.com/office/drawing/2014/main" id="{2B77DFA8-C343-BEA3-6520-221223421147}"/>
                </a:ext>
              </a:extLst>
            </p:cNvPr>
            <p:cNvSpPr/>
            <p:nvPr/>
          </p:nvSpPr>
          <p:spPr>
            <a:xfrm>
              <a:off x="2402179" y="2969988"/>
              <a:ext cx="962251" cy="962251"/>
            </a:xfrm>
            <a:prstGeom prst="ellipse">
              <a:avLst/>
            </a:prstGeom>
            <a:noFill/>
            <a:ln w="19050">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D2B929BC-F8C7-EE86-A5B9-5F584B570FE0}"/>
                </a:ext>
              </a:extLst>
            </p:cNvPr>
            <p:cNvSpPr/>
            <p:nvPr/>
          </p:nvSpPr>
          <p:spPr>
            <a:xfrm>
              <a:off x="2442522" y="3010331"/>
              <a:ext cx="881566" cy="881566"/>
            </a:xfrm>
            <a:prstGeom prst="ellipse">
              <a:avLst/>
            </a:prstGeom>
            <a:solidFill>
              <a:srgbClr val="7030A0"/>
            </a:solidFill>
            <a:ln w="317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ardrop 16">
              <a:extLst>
                <a:ext uri="{FF2B5EF4-FFF2-40B4-BE49-F238E27FC236}">
                  <a16:creationId xmlns:a16="http://schemas.microsoft.com/office/drawing/2014/main" id="{0F5DA0B6-8D20-3877-389E-5DADD14E4782}"/>
                </a:ext>
              </a:extLst>
            </p:cNvPr>
            <p:cNvSpPr/>
            <p:nvPr/>
          </p:nvSpPr>
          <p:spPr>
            <a:xfrm>
              <a:off x="2525174" y="3330931"/>
              <a:ext cx="539029" cy="539029"/>
            </a:xfrm>
            <a:prstGeom prst="teardrop">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6" name="Group 65">
              <a:extLst>
                <a:ext uri="{FF2B5EF4-FFF2-40B4-BE49-F238E27FC236}">
                  <a16:creationId xmlns:a16="http://schemas.microsoft.com/office/drawing/2014/main" id="{043BA1F7-CD6B-BD74-8211-DA76A9790091}"/>
                </a:ext>
              </a:extLst>
            </p:cNvPr>
            <p:cNvGrpSpPr/>
            <p:nvPr/>
          </p:nvGrpSpPr>
          <p:grpSpPr>
            <a:xfrm>
              <a:off x="2485714" y="3065166"/>
              <a:ext cx="770610" cy="770610"/>
              <a:chOff x="2485714" y="3065166"/>
              <a:chExt cx="770610" cy="770610"/>
            </a:xfrm>
          </p:grpSpPr>
          <p:sp>
            <p:nvSpPr>
              <p:cNvPr id="18" name="Oval 17">
                <a:extLst>
                  <a:ext uri="{FF2B5EF4-FFF2-40B4-BE49-F238E27FC236}">
                    <a16:creationId xmlns:a16="http://schemas.microsoft.com/office/drawing/2014/main" id="{E4120273-1499-E4AB-95E9-D6807CD231CC}"/>
                  </a:ext>
                </a:extLst>
              </p:cNvPr>
              <p:cNvSpPr/>
              <p:nvPr/>
            </p:nvSpPr>
            <p:spPr>
              <a:xfrm>
                <a:off x="2529549" y="3097358"/>
                <a:ext cx="707511" cy="707511"/>
              </a:xfrm>
              <a:prstGeom prst="ellipse">
                <a:avLst/>
              </a:prstGeom>
              <a:solidFill>
                <a:schemeClr val="bg1">
                  <a:lumMod val="95000"/>
                </a:schemeClr>
              </a:solidFill>
              <a:ln w="25400">
                <a:solidFill>
                  <a:srgbClr val="7030A0"/>
                </a:solidFill>
                <a:prstDash val="solid"/>
              </a:ln>
              <a:effectLst>
                <a:outerShdw blurRad="165100" dist="88900" sx="108000" sy="108000" algn="tr" rotWithShape="0">
                  <a:prstClr val="black">
                    <a:alpha val="6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3" name="Graphic 52" descr="Palette with solid fill">
                <a:extLst>
                  <a:ext uri="{FF2B5EF4-FFF2-40B4-BE49-F238E27FC236}">
                    <a16:creationId xmlns:a16="http://schemas.microsoft.com/office/drawing/2014/main" id="{0363D668-1D1E-B1FF-F7B0-FFDD5062DA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85714" y="3065166"/>
                <a:ext cx="770610" cy="770610"/>
              </a:xfrm>
              <a:prstGeom prst="rect">
                <a:avLst/>
              </a:prstGeom>
            </p:spPr>
          </p:pic>
        </p:grpSp>
      </p:grpSp>
      <p:grpSp>
        <p:nvGrpSpPr>
          <p:cNvPr id="76" name="Group 75">
            <a:extLst>
              <a:ext uri="{FF2B5EF4-FFF2-40B4-BE49-F238E27FC236}">
                <a16:creationId xmlns:a16="http://schemas.microsoft.com/office/drawing/2014/main" id="{ADAE0D2E-1440-FAE1-AD2A-996368748EA4}"/>
              </a:ext>
            </a:extLst>
          </p:cNvPr>
          <p:cNvGrpSpPr/>
          <p:nvPr/>
        </p:nvGrpSpPr>
        <p:grpSpPr>
          <a:xfrm>
            <a:off x="8310956" y="2970559"/>
            <a:ext cx="962251" cy="962251"/>
            <a:chOff x="3692793" y="4338891"/>
            <a:chExt cx="962251" cy="962251"/>
          </a:xfrm>
        </p:grpSpPr>
        <p:sp>
          <p:nvSpPr>
            <p:cNvPr id="22" name="Oval 21">
              <a:extLst>
                <a:ext uri="{FF2B5EF4-FFF2-40B4-BE49-F238E27FC236}">
                  <a16:creationId xmlns:a16="http://schemas.microsoft.com/office/drawing/2014/main" id="{EAC592A4-EA59-3BAF-94CD-56E6FE14B407}"/>
                </a:ext>
              </a:extLst>
            </p:cNvPr>
            <p:cNvSpPr/>
            <p:nvPr/>
          </p:nvSpPr>
          <p:spPr>
            <a:xfrm>
              <a:off x="3692793" y="4338891"/>
              <a:ext cx="962251" cy="962251"/>
            </a:xfrm>
            <a:prstGeom prst="ellipse">
              <a:avLst/>
            </a:prstGeom>
            <a:noFill/>
            <a:ln w="19050">
              <a:solidFill>
                <a:srgbClr val="E83CB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12207D42-0497-023C-3AF6-EFD7ADF490AD}"/>
                </a:ext>
              </a:extLst>
            </p:cNvPr>
            <p:cNvSpPr/>
            <p:nvPr/>
          </p:nvSpPr>
          <p:spPr>
            <a:xfrm>
              <a:off x="3733136" y="4379234"/>
              <a:ext cx="881566" cy="881566"/>
            </a:xfrm>
            <a:prstGeom prst="ellipse">
              <a:avLst/>
            </a:prstGeom>
            <a:solidFill>
              <a:srgbClr val="E83CB4"/>
            </a:solidFill>
            <a:ln w="317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ardrop 23">
              <a:extLst>
                <a:ext uri="{FF2B5EF4-FFF2-40B4-BE49-F238E27FC236}">
                  <a16:creationId xmlns:a16="http://schemas.microsoft.com/office/drawing/2014/main" id="{34CBE9D3-529B-1E5B-FAA0-C794D545B0D4}"/>
                </a:ext>
              </a:extLst>
            </p:cNvPr>
            <p:cNvSpPr/>
            <p:nvPr/>
          </p:nvSpPr>
          <p:spPr>
            <a:xfrm>
              <a:off x="3815788" y="4699833"/>
              <a:ext cx="539029" cy="539029"/>
            </a:xfrm>
            <a:prstGeom prst="teardrop">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7" name="Group 66">
              <a:extLst>
                <a:ext uri="{FF2B5EF4-FFF2-40B4-BE49-F238E27FC236}">
                  <a16:creationId xmlns:a16="http://schemas.microsoft.com/office/drawing/2014/main" id="{AE9336CA-73AA-FFFE-16B7-7BE8F8122426}"/>
                </a:ext>
              </a:extLst>
            </p:cNvPr>
            <p:cNvGrpSpPr/>
            <p:nvPr/>
          </p:nvGrpSpPr>
          <p:grpSpPr>
            <a:xfrm>
              <a:off x="3820163" y="4466261"/>
              <a:ext cx="707511" cy="707511"/>
              <a:chOff x="3820163" y="4466261"/>
              <a:chExt cx="707511" cy="707511"/>
            </a:xfrm>
          </p:grpSpPr>
          <p:sp>
            <p:nvSpPr>
              <p:cNvPr id="25" name="Oval 24">
                <a:extLst>
                  <a:ext uri="{FF2B5EF4-FFF2-40B4-BE49-F238E27FC236}">
                    <a16:creationId xmlns:a16="http://schemas.microsoft.com/office/drawing/2014/main" id="{0CDF16DE-E94B-A42E-9AFE-580F19ADDE1E}"/>
                  </a:ext>
                </a:extLst>
              </p:cNvPr>
              <p:cNvSpPr/>
              <p:nvPr/>
            </p:nvSpPr>
            <p:spPr>
              <a:xfrm>
                <a:off x="3820163" y="4466261"/>
                <a:ext cx="707511" cy="707511"/>
              </a:xfrm>
              <a:prstGeom prst="ellipse">
                <a:avLst/>
              </a:prstGeom>
              <a:solidFill>
                <a:schemeClr val="bg1">
                  <a:lumMod val="95000"/>
                </a:schemeClr>
              </a:solidFill>
              <a:ln w="25400">
                <a:solidFill>
                  <a:srgbClr val="E83CB4"/>
                </a:solidFill>
                <a:prstDash val="solid"/>
              </a:ln>
              <a:effectLst>
                <a:outerShdw blurRad="165100" dist="88900" sx="108000" sy="108000" algn="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4" name="Graphic 53" descr="Users outline">
                <a:extLst>
                  <a:ext uri="{FF2B5EF4-FFF2-40B4-BE49-F238E27FC236}">
                    <a16:creationId xmlns:a16="http://schemas.microsoft.com/office/drawing/2014/main" id="{A6386F3B-7580-21A1-0E11-3114148265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50276" y="4481655"/>
                <a:ext cx="630929" cy="630929"/>
              </a:xfrm>
              <a:prstGeom prst="rect">
                <a:avLst/>
              </a:prstGeom>
            </p:spPr>
          </p:pic>
        </p:grpSp>
      </p:grpSp>
      <p:sp>
        <p:nvSpPr>
          <p:cNvPr id="55" name="TextBox 54">
            <a:extLst>
              <a:ext uri="{FF2B5EF4-FFF2-40B4-BE49-F238E27FC236}">
                <a16:creationId xmlns:a16="http://schemas.microsoft.com/office/drawing/2014/main" id="{C7279B9F-14BA-C8F0-B458-354A694370E9}"/>
              </a:ext>
            </a:extLst>
          </p:cNvPr>
          <p:cNvSpPr txBox="1"/>
          <p:nvPr/>
        </p:nvSpPr>
        <p:spPr>
          <a:xfrm>
            <a:off x="8827251" y="3092236"/>
            <a:ext cx="229031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Workforce</a:t>
            </a: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grpSp>
        <p:nvGrpSpPr>
          <p:cNvPr id="77" name="Group 76">
            <a:extLst>
              <a:ext uri="{FF2B5EF4-FFF2-40B4-BE49-F238E27FC236}">
                <a16:creationId xmlns:a16="http://schemas.microsoft.com/office/drawing/2014/main" id="{17636B75-CCF4-B3DF-B65F-D84363D38208}"/>
              </a:ext>
            </a:extLst>
          </p:cNvPr>
          <p:cNvGrpSpPr/>
          <p:nvPr/>
        </p:nvGrpSpPr>
        <p:grpSpPr>
          <a:xfrm>
            <a:off x="7929482" y="4489310"/>
            <a:ext cx="962251" cy="962251"/>
            <a:chOff x="5632009" y="4835290"/>
            <a:chExt cx="962251" cy="962251"/>
          </a:xfrm>
        </p:grpSpPr>
        <p:sp>
          <p:nvSpPr>
            <p:cNvPr id="46" name="Oval 45">
              <a:extLst>
                <a:ext uri="{FF2B5EF4-FFF2-40B4-BE49-F238E27FC236}">
                  <a16:creationId xmlns:a16="http://schemas.microsoft.com/office/drawing/2014/main" id="{5D4C2087-E002-F14E-576C-60E2489053BB}"/>
                </a:ext>
              </a:extLst>
            </p:cNvPr>
            <p:cNvSpPr/>
            <p:nvPr/>
          </p:nvSpPr>
          <p:spPr>
            <a:xfrm>
              <a:off x="5673792" y="4875695"/>
              <a:ext cx="881566" cy="881566"/>
            </a:xfrm>
            <a:prstGeom prst="ellipse">
              <a:avLst/>
            </a:prstGeom>
            <a:solidFill>
              <a:srgbClr val="00B050"/>
            </a:solidFill>
            <a:ln w="317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eardrop 46">
              <a:extLst>
                <a:ext uri="{FF2B5EF4-FFF2-40B4-BE49-F238E27FC236}">
                  <a16:creationId xmlns:a16="http://schemas.microsoft.com/office/drawing/2014/main" id="{C6C12CCE-860F-3AA3-94A0-DEB1AE2939CD}"/>
                </a:ext>
              </a:extLst>
            </p:cNvPr>
            <p:cNvSpPr/>
            <p:nvPr/>
          </p:nvSpPr>
          <p:spPr>
            <a:xfrm>
              <a:off x="5756444" y="5196295"/>
              <a:ext cx="539029" cy="539029"/>
            </a:xfrm>
            <a:prstGeom prst="teardrop">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0D328DEE-35EB-1F5D-FE9F-A90BD17C5AB5}"/>
                </a:ext>
              </a:extLst>
            </p:cNvPr>
            <p:cNvSpPr/>
            <p:nvPr/>
          </p:nvSpPr>
          <p:spPr>
            <a:xfrm>
              <a:off x="5760819" y="4962722"/>
              <a:ext cx="707511" cy="707511"/>
            </a:xfrm>
            <a:prstGeom prst="ellipse">
              <a:avLst/>
            </a:prstGeom>
            <a:solidFill>
              <a:schemeClr val="bg1">
                <a:lumMod val="95000"/>
              </a:schemeClr>
            </a:solidFill>
            <a:ln w="25400">
              <a:solidFill>
                <a:srgbClr val="00B050"/>
              </a:solidFill>
              <a:prstDash val="solid"/>
            </a:ln>
            <a:effectLst>
              <a:outerShdw blurRad="165100" dist="88900" sx="108000" sy="108000" algn="tr" rotWithShape="0">
                <a:prstClr val="black">
                  <a:alpha val="6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8" name="Group 67">
              <a:extLst>
                <a:ext uri="{FF2B5EF4-FFF2-40B4-BE49-F238E27FC236}">
                  <a16:creationId xmlns:a16="http://schemas.microsoft.com/office/drawing/2014/main" id="{91D431AC-E00D-4A48-16D2-63AA36081781}"/>
                </a:ext>
              </a:extLst>
            </p:cNvPr>
            <p:cNvGrpSpPr/>
            <p:nvPr/>
          </p:nvGrpSpPr>
          <p:grpSpPr>
            <a:xfrm>
              <a:off x="5632009" y="4835290"/>
              <a:ext cx="962251" cy="962251"/>
              <a:chOff x="5632009" y="4835290"/>
              <a:chExt cx="962251" cy="962251"/>
            </a:xfrm>
          </p:grpSpPr>
          <p:sp>
            <p:nvSpPr>
              <p:cNvPr id="45" name="Oval 44">
                <a:extLst>
                  <a:ext uri="{FF2B5EF4-FFF2-40B4-BE49-F238E27FC236}">
                    <a16:creationId xmlns:a16="http://schemas.microsoft.com/office/drawing/2014/main" id="{E1C7F1A2-FB2B-8057-243F-EE75EEE53679}"/>
                  </a:ext>
                </a:extLst>
              </p:cNvPr>
              <p:cNvSpPr/>
              <p:nvPr/>
            </p:nvSpPr>
            <p:spPr>
              <a:xfrm>
                <a:off x="5632009" y="4835290"/>
                <a:ext cx="962251" cy="962251"/>
              </a:xfrm>
              <a:prstGeom prst="ellipse">
                <a:avLst/>
              </a:prstGeom>
              <a:noFill/>
              <a:ln w="190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6" name="Graphic 55" descr="Clipboard with solid fill">
                <a:extLst>
                  <a:ext uri="{FF2B5EF4-FFF2-40B4-BE49-F238E27FC236}">
                    <a16:creationId xmlns:a16="http://schemas.microsoft.com/office/drawing/2014/main" id="{9E00AF20-1C7F-6825-8D0B-24E8F7B7C3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78131" y="4937783"/>
                <a:ext cx="713946" cy="713946"/>
              </a:xfrm>
              <a:prstGeom prst="rect">
                <a:avLst/>
              </a:prstGeom>
            </p:spPr>
          </p:pic>
        </p:grpSp>
      </p:grpSp>
      <p:sp>
        <p:nvSpPr>
          <p:cNvPr id="57" name="TextBox 56">
            <a:extLst>
              <a:ext uri="{FF2B5EF4-FFF2-40B4-BE49-F238E27FC236}">
                <a16:creationId xmlns:a16="http://schemas.microsoft.com/office/drawing/2014/main" id="{758956C8-9843-1FA3-9D0E-7AD4388B7C5D}"/>
              </a:ext>
            </a:extLst>
          </p:cNvPr>
          <p:cNvSpPr txBox="1"/>
          <p:nvPr/>
        </p:nvSpPr>
        <p:spPr>
          <a:xfrm>
            <a:off x="8907446" y="4741102"/>
            <a:ext cx="309311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&amp; Decision Making  </a:t>
            </a:r>
          </a:p>
        </p:txBody>
      </p:sp>
      <p:grpSp>
        <p:nvGrpSpPr>
          <p:cNvPr id="88" name="Group 87">
            <a:extLst>
              <a:ext uri="{FF2B5EF4-FFF2-40B4-BE49-F238E27FC236}">
                <a16:creationId xmlns:a16="http://schemas.microsoft.com/office/drawing/2014/main" id="{97BFB720-1F0F-7947-B252-16EEB1A89DA1}"/>
              </a:ext>
            </a:extLst>
          </p:cNvPr>
          <p:cNvGrpSpPr/>
          <p:nvPr/>
        </p:nvGrpSpPr>
        <p:grpSpPr>
          <a:xfrm>
            <a:off x="4684949" y="5756616"/>
            <a:ext cx="962251" cy="962251"/>
            <a:chOff x="7494707" y="4293150"/>
            <a:chExt cx="962251" cy="962251"/>
          </a:xfrm>
        </p:grpSpPr>
        <p:sp>
          <p:nvSpPr>
            <p:cNvPr id="29" name="Oval 28">
              <a:extLst>
                <a:ext uri="{FF2B5EF4-FFF2-40B4-BE49-F238E27FC236}">
                  <a16:creationId xmlns:a16="http://schemas.microsoft.com/office/drawing/2014/main" id="{91248D00-C0B1-E4A2-C0B2-FE38A1410442}"/>
                </a:ext>
              </a:extLst>
            </p:cNvPr>
            <p:cNvSpPr/>
            <p:nvPr/>
          </p:nvSpPr>
          <p:spPr>
            <a:xfrm>
              <a:off x="7494707" y="4293150"/>
              <a:ext cx="962251" cy="962251"/>
            </a:xfrm>
            <a:prstGeom prst="ellipse">
              <a:avLst/>
            </a:prstGeom>
            <a:noFill/>
            <a:ln w="19050">
              <a:solidFill>
                <a:srgbClr val="008CB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8" name="Group 77">
              <a:extLst>
                <a:ext uri="{FF2B5EF4-FFF2-40B4-BE49-F238E27FC236}">
                  <a16:creationId xmlns:a16="http://schemas.microsoft.com/office/drawing/2014/main" id="{936EAD42-ADF1-D859-F4A2-6E4D53716A47}"/>
                </a:ext>
              </a:extLst>
            </p:cNvPr>
            <p:cNvGrpSpPr/>
            <p:nvPr/>
          </p:nvGrpSpPr>
          <p:grpSpPr>
            <a:xfrm>
              <a:off x="7535050" y="4333493"/>
              <a:ext cx="881566" cy="881566"/>
              <a:chOff x="7535050" y="4333493"/>
              <a:chExt cx="881566" cy="881566"/>
            </a:xfrm>
          </p:grpSpPr>
          <p:sp>
            <p:nvSpPr>
              <p:cNvPr id="31" name="Teardrop 30">
                <a:extLst>
                  <a:ext uri="{FF2B5EF4-FFF2-40B4-BE49-F238E27FC236}">
                    <a16:creationId xmlns:a16="http://schemas.microsoft.com/office/drawing/2014/main" id="{56658EAC-6F78-C660-7808-3C00C2261700}"/>
                  </a:ext>
                </a:extLst>
              </p:cNvPr>
              <p:cNvSpPr/>
              <p:nvPr/>
            </p:nvSpPr>
            <p:spPr>
              <a:xfrm>
                <a:off x="7617702" y="4654093"/>
                <a:ext cx="539029" cy="539029"/>
              </a:xfrm>
              <a:prstGeom prst="teardrop">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9" name="Group 68">
                <a:extLst>
                  <a:ext uri="{FF2B5EF4-FFF2-40B4-BE49-F238E27FC236}">
                    <a16:creationId xmlns:a16="http://schemas.microsoft.com/office/drawing/2014/main" id="{139602B9-58E3-C6E0-0081-023F4BCACECD}"/>
                  </a:ext>
                </a:extLst>
              </p:cNvPr>
              <p:cNvGrpSpPr/>
              <p:nvPr/>
            </p:nvGrpSpPr>
            <p:grpSpPr>
              <a:xfrm>
                <a:off x="7535050" y="4333493"/>
                <a:ext cx="881566" cy="881566"/>
                <a:chOff x="7535050" y="4333493"/>
                <a:chExt cx="881566" cy="881566"/>
              </a:xfrm>
            </p:grpSpPr>
            <p:sp>
              <p:nvSpPr>
                <p:cNvPr id="30" name="Oval 29">
                  <a:extLst>
                    <a:ext uri="{FF2B5EF4-FFF2-40B4-BE49-F238E27FC236}">
                      <a16:creationId xmlns:a16="http://schemas.microsoft.com/office/drawing/2014/main" id="{21DA446A-BD59-C4FC-37AF-652F71C3DE9D}"/>
                    </a:ext>
                  </a:extLst>
                </p:cNvPr>
                <p:cNvSpPr/>
                <p:nvPr/>
              </p:nvSpPr>
              <p:spPr>
                <a:xfrm>
                  <a:off x="7535050" y="4333493"/>
                  <a:ext cx="881566" cy="881566"/>
                </a:xfrm>
                <a:prstGeom prst="ellipse">
                  <a:avLst/>
                </a:prstGeom>
                <a:solidFill>
                  <a:srgbClr val="008CB1"/>
                </a:solidFill>
                <a:ln w="317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93B8AD06-A4C3-A3C1-7A51-2CB0B9A97454}"/>
                    </a:ext>
                  </a:extLst>
                </p:cNvPr>
                <p:cNvSpPr/>
                <p:nvPr/>
              </p:nvSpPr>
              <p:spPr>
                <a:xfrm>
                  <a:off x="7622077" y="4420520"/>
                  <a:ext cx="707511" cy="707511"/>
                </a:xfrm>
                <a:prstGeom prst="ellipse">
                  <a:avLst/>
                </a:prstGeom>
                <a:solidFill>
                  <a:schemeClr val="bg1">
                    <a:lumMod val="95000"/>
                  </a:schemeClr>
                </a:solidFill>
                <a:ln w="25400">
                  <a:solidFill>
                    <a:srgbClr val="008CB1"/>
                  </a:solidFill>
                  <a:prstDash val="solid"/>
                </a:ln>
                <a:effectLst>
                  <a:outerShdw blurRad="165100" dist="88900" sx="108000" sy="108000" algn="tr" rotWithShape="0">
                    <a:prstClr val="black">
                      <a:alpha val="6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8" name="Graphic 57" descr="Couch outline">
                <a:extLst>
                  <a:ext uri="{FF2B5EF4-FFF2-40B4-BE49-F238E27FC236}">
                    <a16:creationId xmlns:a16="http://schemas.microsoft.com/office/drawing/2014/main" id="{BD079564-55A2-251C-C827-AB8F67AC418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54265" y="4444212"/>
                <a:ext cx="655998" cy="655998"/>
              </a:xfrm>
              <a:prstGeom prst="rect">
                <a:avLst/>
              </a:prstGeom>
            </p:spPr>
          </p:pic>
        </p:grpSp>
      </p:grpSp>
      <p:sp>
        <p:nvSpPr>
          <p:cNvPr id="59" name="TextBox 58">
            <a:extLst>
              <a:ext uri="{FF2B5EF4-FFF2-40B4-BE49-F238E27FC236}">
                <a16:creationId xmlns:a16="http://schemas.microsoft.com/office/drawing/2014/main" id="{6ABACE35-7D4A-63B3-E8CB-3A468C237FFD}"/>
              </a:ext>
            </a:extLst>
          </p:cNvPr>
          <p:cNvSpPr txBox="1"/>
          <p:nvPr/>
        </p:nvSpPr>
        <p:spPr>
          <a:xfrm>
            <a:off x="434958" y="4732676"/>
            <a:ext cx="22237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Involvement and co-production</a:t>
            </a:r>
          </a:p>
        </p:txBody>
      </p:sp>
      <p:grpSp>
        <p:nvGrpSpPr>
          <p:cNvPr id="79" name="Group 78">
            <a:extLst>
              <a:ext uri="{FF2B5EF4-FFF2-40B4-BE49-F238E27FC236}">
                <a16:creationId xmlns:a16="http://schemas.microsoft.com/office/drawing/2014/main" id="{9EEADEB4-C76F-6EAB-C425-8E50D361AF88}"/>
              </a:ext>
            </a:extLst>
          </p:cNvPr>
          <p:cNvGrpSpPr/>
          <p:nvPr/>
        </p:nvGrpSpPr>
        <p:grpSpPr>
          <a:xfrm>
            <a:off x="2725553" y="4638703"/>
            <a:ext cx="962251" cy="962251"/>
            <a:chOff x="8540409" y="2909037"/>
            <a:chExt cx="962251" cy="962251"/>
          </a:xfrm>
        </p:grpSpPr>
        <p:sp>
          <p:nvSpPr>
            <p:cNvPr id="38" name="Oval 37">
              <a:extLst>
                <a:ext uri="{FF2B5EF4-FFF2-40B4-BE49-F238E27FC236}">
                  <a16:creationId xmlns:a16="http://schemas.microsoft.com/office/drawing/2014/main" id="{B3E45DB6-5F5E-D53E-B5B2-CBAE106C338D}"/>
                </a:ext>
              </a:extLst>
            </p:cNvPr>
            <p:cNvSpPr/>
            <p:nvPr/>
          </p:nvSpPr>
          <p:spPr>
            <a:xfrm>
              <a:off x="8580752" y="2949380"/>
              <a:ext cx="881566" cy="881566"/>
            </a:xfrm>
            <a:prstGeom prst="ellipse">
              <a:avLst/>
            </a:prstGeom>
            <a:solidFill>
              <a:srgbClr val="FF0000"/>
            </a:solidFill>
            <a:ln w="317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ardrop 38">
              <a:extLst>
                <a:ext uri="{FF2B5EF4-FFF2-40B4-BE49-F238E27FC236}">
                  <a16:creationId xmlns:a16="http://schemas.microsoft.com/office/drawing/2014/main" id="{5AD0270E-5D08-B5E0-B3CF-CF525B6AE79C}"/>
                </a:ext>
              </a:extLst>
            </p:cNvPr>
            <p:cNvSpPr/>
            <p:nvPr/>
          </p:nvSpPr>
          <p:spPr>
            <a:xfrm>
              <a:off x="8663404" y="3269980"/>
              <a:ext cx="539029" cy="539029"/>
            </a:xfrm>
            <a:prstGeom prst="teardrop">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94C4F0D3-862C-D7EB-6179-F0DCA0559432}"/>
                </a:ext>
              </a:extLst>
            </p:cNvPr>
            <p:cNvSpPr/>
            <p:nvPr/>
          </p:nvSpPr>
          <p:spPr>
            <a:xfrm>
              <a:off x="8667779" y="3036407"/>
              <a:ext cx="707511" cy="707511"/>
            </a:xfrm>
            <a:prstGeom prst="ellipse">
              <a:avLst/>
            </a:prstGeom>
            <a:solidFill>
              <a:schemeClr val="bg1">
                <a:lumMod val="95000"/>
              </a:schemeClr>
            </a:solidFill>
            <a:ln w="25400">
              <a:solidFill>
                <a:srgbClr val="FF0000"/>
              </a:solidFill>
              <a:prstDash val="solid"/>
            </a:ln>
            <a:effectLst>
              <a:outerShdw blurRad="165100" dist="88900" sx="108000" sy="108000" algn="tr" rotWithShape="0">
                <a:prstClr val="black">
                  <a:alpha val="6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0" name="Group 69">
              <a:extLst>
                <a:ext uri="{FF2B5EF4-FFF2-40B4-BE49-F238E27FC236}">
                  <a16:creationId xmlns:a16="http://schemas.microsoft.com/office/drawing/2014/main" id="{18125F0B-9820-0785-D5EE-CEE39C20845B}"/>
                </a:ext>
              </a:extLst>
            </p:cNvPr>
            <p:cNvGrpSpPr/>
            <p:nvPr/>
          </p:nvGrpSpPr>
          <p:grpSpPr>
            <a:xfrm>
              <a:off x="8540409" y="2909037"/>
              <a:ext cx="962251" cy="962251"/>
              <a:chOff x="8540409" y="2909037"/>
              <a:chExt cx="962251" cy="962251"/>
            </a:xfrm>
          </p:grpSpPr>
          <p:sp>
            <p:nvSpPr>
              <p:cNvPr id="37" name="Oval 36">
                <a:extLst>
                  <a:ext uri="{FF2B5EF4-FFF2-40B4-BE49-F238E27FC236}">
                    <a16:creationId xmlns:a16="http://schemas.microsoft.com/office/drawing/2014/main" id="{3EA939E3-B970-2D8D-5D82-931CAC7B23F9}"/>
                  </a:ext>
                </a:extLst>
              </p:cNvPr>
              <p:cNvSpPr/>
              <p:nvPr/>
            </p:nvSpPr>
            <p:spPr>
              <a:xfrm>
                <a:off x="8540409" y="2909037"/>
                <a:ext cx="962251" cy="962251"/>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 name="Graphic 60" descr="Children with solid fill">
                <a:extLst>
                  <a:ext uri="{FF2B5EF4-FFF2-40B4-BE49-F238E27FC236}">
                    <a16:creationId xmlns:a16="http://schemas.microsoft.com/office/drawing/2014/main" id="{1943DD2B-73C9-1A2D-F85A-A42162C7489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636916" y="2969988"/>
                <a:ext cx="773930" cy="773930"/>
              </a:xfrm>
              <a:prstGeom prst="rect">
                <a:avLst/>
              </a:prstGeom>
            </p:spPr>
          </p:pic>
        </p:grpSp>
      </p:grpSp>
      <p:sp>
        <p:nvSpPr>
          <p:cNvPr id="63" name="TextBox 62">
            <a:extLst>
              <a:ext uri="{FF2B5EF4-FFF2-40B4-BE49-F238E27FC236}">
                <a16:creationId xmlns:a16="http://schemas.microsoft.com/office/drawing/2014/main" id="{FA4E8C24-4511-81F4-11FB-EDC8C6A497FE}"/>
              </a:ext>
            </a:extLst>
          </p:cNvPr>
          <p:cNvSpPr txBox="1"/>
          <p:nvPr/>
        </p:nvSpPr>
        <p:spPr>
          <a:xfrm flipH="1">
            <a:off x="360361" y="2915518"/>
            <a:ext cx="196251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Enhanced Specialist Community Services</a:t>
            </a:r>
          </a:p>
        </p:txBody>
      </p:sp>
      <p:grpSp>
        <p:nvGrpSpPr>
          <p:cNvPr id="74" name="Group 73">
            <a:extLst>
              <a:ext uri="{FF2B5EF4-FFF2-40B4-BE49-F238E27FC236}">
                <a16:creationId xmlns:a16="http://schemas.microsoft.com/office/drawing/2014/main" id="{63B53A0C-3D6F-2C3F-E087-0842E014033D}"/>
              </a:ext>
            </a:extLst>
          </p:cNvPr>
          <p:cNvGrpSpPr/>
          <p:nvPr/>
        </p:nvGrpSpPr>
        <p:grpSpPr>
          <a:xfrm>
            <a:off x="4637335" y="270470"/>
            <a:ext cx="962251" cy="962251"/>
            <a:chOff x="2332659" y="970336"/>
            <a:chExt cx="962251" cy="962251"/>
          </a:xfrm>
        </p:grpSpPr>
        <p:sp>
          <p:nvSpPr>
            <p:cNvPr id="9" name="Oval 8">
              <a:extLst>
                <a:ext uri="{FF2B5EF4-FFF2-40B4-BE49-F238E27FC236}">
                  <a16:creationId xmlns:a16="http://schemas.microsoft.com/office/drawing/2014/main" id="{C850D444-CEA9-2D4C-EE72-8EF2CF46F400}"/>
                </a:ext>
              </a:extLst>
            </p:cNvPr>
            <p:cNvSpPr/>
            <p:nvPr/>
          </p:nvSpPr>
          <p:spPr>
            <a:xfrm>
              <a:off x="2373002" y="1010679"/>
              <a:ext cx="881566" cy="881566"/>
            </a:xfrm>
            <a:prstGeom prst="ellipse">
              <a:avLst/>
            </a:prstGeom>
            <a:solidFill>
              <a:srgbClr val="FF9A00"/>
            </a:solidFill>
            <a:ln w="317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ardrop 9">
              <a:extLst>
                <a:ext uri="{FF2B5EF4-FFF2-40B4-BE49-F238E27FC236}">
                  <a16:creationId xmlns:a16="http://schemas.microsoft.com/office/drawing/2014/main" id="{34E3A190-EF89-0EAB-A10A-2CEC6DA04152}"/>
                </a:ext>
              </a:extLst>
            </p:cNvPr>
            <p:cNvSpPr/>
            <p:nvPr/>
          </p:nvSpPr>
          <p:spPr>
            <a:xfrm>
              <a:off x="2455654" y="1331278"/>
              <a:ext cx="539029" cy="539029"/>
            </a:xfrm>
            <a:prstGeom prst="teardrop">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E28A0AC5-C31E-8770-D20E-FA816DB4835C}"/>
                </a:ext>
              </a:extLst>
            </p:cNvPr>
            <p:cNvSpPr/>
            <p:nvPr/>
          </p:nvSpPr>
          <p:spPr>
            <a:xfrm>
              <a:off x="2460029" y="1097706"/>
              <a:ext cx="707511" cy="707511"/>
            </a:xfrm>
            <a:prstGeom prst="ellipse">
              <a:avLst/>
            </a:prstGeom>
            <a:solidFill>
              <a:schemeClr val="bg1">
                <a:lumMod val="95000"/>
              </a:schemeClr>
            </a:solidFill>
            <a:ln w="25400">
              <a:solidFill>
                <a:srgbClr val="FF9A00"/>
              </a:solidFill>
              <a:prstDash val="solid"/>
            </a:ln>
            <a:effectLst>
              <a:outerShdw blurRad="165100" dist="88900" sx="108000" sy="108000" algn="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5" name="Group 64">
              <a:extLst>
                <a:ext uri="{FF2B5EF4-FFF2-40B4-BE49-F238E27FC236}">
                  <a16:creationId xmlns:a16="http://schemas.microsoft.com/office/drawing/2014/main" id="{CC881D31-48E9-4B41-CD92-A415295AF11A}"/>
                </a:ext>
              </a:extLst>
            </p:cNvPr>
            <p:cNvGrpSpPr/>
            <p:nvPr/>
          </p:nvGrpSpPr>
          <p:grpSpPr>
            <a:xfrm>
              <a:off x="2332659" y="970336"/>
              <a:ext cx="962251" cy="962251"/>
              <a:chOff x="2332659" y="970336"/>
              <a:chExt cx="962251" cy="962251"/>
            </a:xfrm>
          </p:grpSpPr>
          <p:sp>
            <p:nvSpPr>
              <p:cNvPr id="8" name="Oval 7">
                <a:extLst>
                  <a:ext uri="{FF2B5EF4-FFF2-40B4-BE49-F238E27FC236}">
                    <a16:creationId xmlns:a16="http://schemas.microsoft.com/office/drawing/2014/main" id="{7493AF7D-F595-1E8A-47C1-8FEC5ED6D8C6}"/>
                  </a:ext>
                </a:extLst>
              </p:cNvPr>
              <p:cNvSpPr/>
              <p:nvPr/>
            </p:nvSpPr>
            <p:spPr>
              <a:xfrm>
                <a:off x="2332659" y="970336"/>
                <a:ext cx="962251" cy="962251"/>
              </a:xfrm>
              <a:prstGeom prst="ellipse">
                <a:avLst/>
              </a:prstGeom>
              <a:noFill/>
              <a:ln w="19050">
                <a:solidFill>
                  <a:srgbClr val="FF9A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4" name="Graphic 63" descr="Hospital with solid fill">
                <a:extLst>
                  <a:ext uri="{FF2B5EF4-FFF2-40B4-BE49-F238E27FC236}">
                    <a16:creationId xmlns:a16="http://schemas.microsoft.com/office/drawing/2014/main" id="{62AA9B8D-65E8-C583-50CA-DF7335AA147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44357" y="1020622"/>
                <a:ext cx="734531" cy="734531"/>
              </a:xfrm>
              <a:prstGeom prst="rect">
                <a:avLst/>
              </a:prstGeom>
            </p:spPr>
          </p:pic>
        </p:grpSp>
      </p:grpSp>
      <p:grpSp>
        <p:nvGrpSpPr>
          <p:cNvPr id="87" name="Group 86">
            <a:extLst>
              <a:ext uri="{FF2B5EF4-FFF2-40B4-BE49-F238E27FC236}">
                <a16:creationId xmlns:a16="http://schemas.microsoft.com/office/drawing/2014/main" id="{9F1206E2-AF80-51E3-35CF-66A79D9E9A81}"/>
              </a:ext>
            </a:extLst>
          </p:cNvPr>
          <p:cNvGrpSpPr/>
          <p:nvPr/>
        </p:nvGrpSpPr>
        <p:grpSpPr>
          <a:xfrm>
            <a:off x="2149527" y="2970559"/>
            <a:ext cx="962251" cy="962251"/>
            <a:chOff x="8703016" y="1697029"/>
            <a:chExt cx="962251" cy="962251"/>
          </a:xfrm>
        </p:grpSpPr>
        <p:grpSp>
          <p:nvGrpSpPr>
            <p:cNvPr id="80" name="Group 79">
              <a:extLst>
                <a:ext uri="{FF2B5EF4-FFF2-40B4-BE49-F238E27FC236}">
                  <a16:creationId xmlns:a16="http://schemas.microsoft.com/office/drawing/2014/main" id="{8321DB81-3C9E-DFAB-8CF0-72F3F804814C}"/>
                </a:ext>
              </a:extLst>
            </p:cNvPr>
            <p:cNvGrpSpPr/>
            <p:nvPr/>
          </p:nvGrpSpPr>
          <p:grpSpPr>
            <a:xfrm>
              <a:off x="8703016" y="1697029"/>
              <a:ext cx="962251" cy="962251"/>
              <a:chOff x="2332659" y="970336"/>
              <a:chExt cx="962251" cy="962251"/>
            </a:xfrm>
          </p:grpSpPr>
          <p:sp>
            <p:nvSpPr>
              <p:cNvPr id="81" name="Oval 80">
                <a:extLst>
                  <a:ext uri="{FF2B5EF4-FFF2-40B4-BE49-F238E27FC236}">
                    <a16:creationId xmlns:a16="http://schemas.microsoft.com/office/drawing/2014/main" id="{085EC59D-1B88-31D5-177B-E80CBAAF5932}"/>
                  </a:ext>
                </a:extLst>
              </p:cNvPr>
              <p:cNvSpPr/>
              <p:nvPr/>
            </p:nvSpPr>
            <p:spPr>
              <a:xfrm>
                <a:off x="2373002" y="1010679"/>
                <a:ext cx="881566" cy="881566"/>
              </a:xfrm>
              <a:prstGeom prst="ellipse">
                <a:avLst/>
              </a:prstGeom>
              <a:solidFill>
                <a:srgbClr val="FF9A00"/>
              </a:solidFill>
              <a:ln w="317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Teardrop 81">
                <a:extLst>
                  <a:ext uri="{FF2B5EF4-FFF2-40B4-BE49-F238E27FC236}">
                    <a16:creationId xmlns:a16="http://schemas.microsoft.com/office/drawing/2014/main" id="{1A913552-3170-0463-824D-B7DB72CE9BE2}"/>
                  </a:ext>
                </a:extLst>
              </p:cNvPr>
              <p:cNvSpPr/>
              <p:nvPr/>
            </p:nvSpPr>
            <p:spPr>
              <a:xfrm>
                <a:off x="2455654" y="1331278"/>
                <a:ext cx="539029" cy="539029"/>
              </a:xfrm>
              <a:prstGeom prst="teardrop">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Oval 82">
                <a:extLst>
                  <a:ext uri="{FF2B5EF4-FFF2-40B4-BE49-F238E27FC236}">
                    <a16:creationId xmlns:a16="http://schemas.microsoft.com/office/drawing/2014/main" id="{1A7B78FA-1763-4EF8-3775-E5BB4D57204F}"/>
                  </a:ext>
                </a:extLst>
              </p:cNvPr>
              <p:cNvSpPr/>
              <p:nvPr/>
            </p:nvSpPr>
            <p:spPr>
              <a:xfrm>
                <a:off x="2460029" y="1097706"/>
                <a:ext cx="707511" cy="707511"/>
              </a:xfrm>
              <a:prstGeom prst="ellipse">
                <a:avLst/>
              </a:prstGeom>
              <a:solidFill>
                <a:schemeClr val="bg1">
                  <a:lumMod val="95000"/>
                </a:schemeClr>
              </a:solidFill>
              <a:ln w="25400">
                <a:solidFill>
                  <a:srgbClr val="FF9A00"/>
                </a:solidFill>
                <a:prstDash val="solid"/>
              </a:ln>
              <a:effectLst>
                <a:outerShdw blurRad="165100" dist="88900" sx="108000" sy="108000" algn="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Oval 84">
                <a:extLst>
                  <a:ext uri="{FF2B5EF4-FFF2-40B4-BE49-F238E27FC236}">
                    <a16:creationId xmlns:a16="http://schemas.microsoft.com/office/drawing/2014/main" id="{968E151B-7459-632A-8422-9D1609541ABD}"/>
                  </a:ext>
                </a:extLst>
              </p:cNvPr>
              <p:cNvSpPr/>
              <p:nvPr/>
            </p:nvSpPr>
            <p:spPr>
              <a:xfrm>
                <a:off x="2332659" y="970336"/>
                <a:ext cx="962251" cy="962251"/>
              </a:xfrm>
              <a:prstGeom prst="ellipse">
                <a:avLst/>
              </a:prstGeom>
              <a:noFill/>
              <a:ln w="19050">
                <a:solidFill>
                  <a:srgbClr val="FF9A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62" name="Graphic 61" descr="Neighbourhood outline">
              <a:extLst>
                <a:ext uri="{FF2B5EF4-FFF2-40B4-BE49-F238E27FC236}">
                  <a16:creationId xmlns:a16="http://schemas.microsoft.com/office/drawing/2014/main" id="{349673F4-BB35-B586-1DA5-7D3E81683A8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845841" y="1826615"/>
              <a:ext cx="624834" cy="624834"/>
            </a:xfrm>
            <a:prstGeom prst="rect">
              <a:avLst/>
            </a:prstGeom>
          </p:spPr>
        </p:pic>
      </p:grpSp>
      <p:grpSp>
        <p:nvGrpSpPr>
          <p:cNvPr id="92" name="Group 91">
            <a:extLst>
              <a:ext uri="{FF2B5EF4-FFF2-40B4-BE49-F238E27FC236}">
                <a16:creationId xmlns:a16="http://schemas.microsoft.com/office/drawing/2014/main" id="{D43949C9-DBCF-A237-371C-F77E2E27F0CC}"/>
              </a:ext>
            </a:extLst>
          </p:cNvPr>
          <p:cNvGrpSpPr/>
          <p:nvPr/>
        </p:nvGrpSpPr>
        <p:grpSpPr>
          <a:xfrm>
            <a:off x="5697639" y="1180566"/>
            <a:ext cx="271101" cy="271101"/>
            <a:chOff x="3614522" y="1613821"/>
            <a:chExt cx="271101" cy="271101"/>
          </a:xfrm>
        </p:grpSpPr>
        <p:sp>
          <p:nvSpPr>
            <p:cNvPr id="93" name="Oval 92">
              <a:extLst>
                <a:ext uri="{FF2B5EF4-FFF2-40B4-BE49-F238E27FC236}">
                  <a16:creationId xmlns:a16="http://schemas.microsoft.com/office/drawing/2014/main" id="{95FD8069-5564-24B2-FB33-85175DC7ADBD}"/>
                </a:ext>
              </a:extLst>
            </p:cNvPr>
            <p:cNvSpPr/>
            <p:nvPr/>
          </p:nvSpPr>
          <p:spPr>
            <a:xfrm>
              <a:off x="3697730" y="1697029"/>
              <a:ext cx="104686" cy="104686"/>
            </a:xfrm>
            <a:prstGeom prst="ellipse">
              <a:avLst/>
            </a:prstGeom>
            <a:solidFill>
              <a:srgbClr val="FF9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Doughnut 9">
              <a:extLst>
                <a:ext uri="{FF2B5EF4-FFF2-40B4-BE49-F238E27FC236}">
                  <a16:creationId xmlns:a16="http://schemas.microsoft.com/office/drawing/2014/main" id="{E9660677-70C3-AB4D-DED4-A8F7B77F885C}"/>
                </a:ext>
              </a:extLst>
            </p:cNvPr>
            <p:cNvSpPr/>
            <p:nvPr/>
          </p:nvSpPr>
          <p:spPr>
            <a:xfrm>
              <a:off x="3614522" y="1613821"/>
              <a:ext cx="271101" cy="271101"/>
            </a:xfrm>
            <a:prstGeom prst="donut">
              <a:avLst>
                <a:gd name="adj" fmla="val 13987"/>
              </a:avLst>
            </a:prstGeom>
            <a:solidFill>
              <a:srgbClr val="FF9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2" name="Group 101">
            <a:extLst>
              <a:ext uri="{FF2B5EF4-FFF2-40B4-BE49-F238E27FC236}">
                <a16:creationId xmlns:a16="http://schemas.microsoft.com/office/drawing/2014/main" id="{EAED1ABB-2AB4-F652-826A-D770A19EDF78}"/>
              </a:ext>
            </a:extLst>
          </p:cNvPr>
          <p:cNvGrpSpPr/>
          <p:nvPr/>
        </p:nvGrpSpPr>
        <p:grpSpPr>
          <a:xfrm>
            <a:off x="2752288" y="1407765"/>
            <a:ext cx="962251" cy="962251"/>
            <a:chOff x="3844769" y="1588968"/>
            <a:chExt cx="962251" cy="962251"/>
          </a:xfrm>
        </p:grpSpPr>
        <p:grpSp>
          <p:nvGrpSpPr>
            <p:cNvPr id="95" name="Group 94">
              <a:extLst>
                <a:ext uri="{FF2B5EF4-FFF2-40B4-BE49-F238E27FC236}">
                  <a16:creationId xmlns:a16="http://schemas.microsoft.com/office/drawing/2014/main" id="{AAF757F8-2810-9E8B-14EF-924CB707D0B5}"/>
                </a:ext>
              </a:extLst>
            </p:cNvPr>
            <p:cNvGrpSpPr/>
            <p:nvPr/>
          </p:nvGrpSpPr>
          <p:grpSpPr>
            <a:xfrm>
              <a:off x="3844769" y="1588968"/>
              <a:ext cx="962251" cy="962251"/>
              <a:chOff x="3692793" y="4338891"/>
              <a:chExt cx="962251" cy="962251"/>
            </a:xfrm>
          </p:grpSpPr>
          <p:sp>
            <p:nvSpPr>
              <p:cNvPr id="96" name="Oval 95">
                <a:extLst>
                  <a:ext uri="{FF2B5EF4-FFF2-40B4-BE49-F238E27FC236}">
                    <a16:creationId xmlns:a16="http://schemas.microsoft.com/office/drawing/2014/main" id="{09A136AE-9C2A-4E56-6691-FE661EA8AACD}"/>
                  </a:ext>
                </a:extLst>
              </p:cNvPr>
              <p:cNvSpPr/>
              <p:nvPr/>
            </p:nvSpPr>
            <p:spPr>
              <a:xfrm>
                <a:off x="3692793" y="4338891"/>
                <a:ext cx="962251" cy="962251"/>
              </a:xfrm>
              <a:prstGeom prst="ellipse">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Oval 96">
                <a:extLst>
                  <a:ext uri="{FF2B5EF4-FFF2-40B4-BE49-F238E27FC236}">
                    <a16:creationId xmlns:a16="http://schemas.microsoft.com/office/drawing/2014/main" id="{6DB31B4F-74F2-CEDE-9F2E-47904FF81B41}"/>
                  </a:ext>
                </a:extLst>
              </p:cNvPr>
              <p:cNvSpPr/>
              <p:nvPr/>
            </p:nvSpPr>
            <p:spPr>
              <a:xfrm>
                <a:off x="3733136" y="4379234"/>
                <a:ext cx="881566" cy="881566"/>
              </a:xfrm>
              <a:prstGeom prst="ellipse">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Teardrop 97">
                <a:extLst>
                  <a:ext uri="{FF2B5EF4-FFF2-40B4-BE49-F238E27FC236}">
                    <a16:creationId xmlns:a16="http://schemas.microsoft.com/office/drawing/2014/main" id="{D7D6A04C-4A9F-5F5B-B10A-399D00A1F7A2}"/>
                  </a:ext>
                </a:extLst>
              </p:cNvPr>
              <p:cNvSpPr/>
              <p:nvPr/>
            </p:nvSpPr>
            <p:spPr>
              <a:xfrm>
                <a:off x="3815788" y="4699833"/>
                <a:ext cx="539029" cy="539029"/>
              </a:xfrm>
              <a:prstGeom prst="teardrop">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Oval 99">
                <a:extLst>
                  <a:ext uri="{FF2B5EF4-FFF2-40B4-BE49-F238E27FC236}">
                    <a16:creationId xmlns:a16="http://schemas.microsoft.com/office/drawing/2014/main" id="{293FAFEF-5E3A-16C2-1D9F-59D8BA0F9DA4}"/>
                  </a:ext>
                </a:extLst>
              </p:cNvPr>
              <p:cNvSpPr/>
              <p:nvPr/>
            </p:nvSpPr>
            <p:spPr>
              <a:xfrm>
                <a:off x="3821267" y="4487446"/>
                <a:ext cx="707511" cy="665139"/>
              </a:xfrm>
              <a:prstGeom prst="ellipse">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6" name="Picture 2" descr="Brief case icon">
              <a:extLst>
                <a:ext uri="{FF2B5EF4-FFF2-40B4-BE49-F238E27FC236}">
                  <a16:creationId xmlns:a16="http://schemas.microsoft.com/office/drawing/2014/main" id="{F1BB7535-3EA7-5F65-4319-8B351DF7C593}"/>
                </a:ext>
              </a:extLst>
            </p:cNvPr>
            <p:cNvPicPr>
              <a:picLocks noChangeAspect="1" noChangeArrowheads="1"/>
            </p:cNvPicPr>
            <p:nvPr/>
          </p:nvPicPr>
          <p:blipFill>
            <a:blip r:embed="rId16">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78057" y="1618522"/>
              <a:ext cx="895350" cy="885825"/>
            </a:xfrm>
            <a:prstGeom prst="rect">
              <a:avLst/>
            </a:prstGeom>
            <a:extLst>
              <a:ext uri="{909E8E84-426E-40DD-AFC4-6F175D3DCCD1}">
                <a14:hiddenFill xmlns:a14="http://schemas.microsoft.com/office/drawing/2010/main">
                  <a:solidFill>
                    <a:srgbClr val="FFFFFF"/>
                  </a:solidFill>
                </a14:hiddenFill>
              </a:ext>
            </a:extLst>
          </p:spPr>
        </p:pic>
      </p:grpSp>
      <p:grpSp>
        <p:nvGrpSpPr>
          <p:cNvPr id="103" name="Group 102">
            <a:extLst>
              <a:ext uri="{FF2B5EF4-FFF2-40B4-BE49-F238E27FC236}">
                <a16:creationId xmlns:a16="http://schemas.microsoft.com/office/drawing/2014/main" id="{0E2D8996-6F6E-BF88-B2EB-FFBF2DAF97DC}"/>
              </a:ext>
            </a:extLst>
          </p:cNvPr>
          <p:cNvGrpSpPr/>
          <p:nvPr/>
        </p:nvGrpSpPr>
        <p:grpSpPr>
          <a:xfrm>
            <a:off x="3904392" y="1840887"/>
            <a:ext cx="271101" cy="271101"/>
            <a:chOff x="3614522" y="1613821"/>
            <a:chExt cx="271101" cy="271101"/>
          </a:xfrm>
        </p:grpSpPr>
        <p:sp>
          <p:nvSpPr>
            <p:cNvPr id="104" name="Oval 103">
              <a:extLst>
                <a:ext uri="{FF2B5EF4-FFF2-40B4-BE49-F238E27FC236}">
                  <a16:creationId xmlns:a16="http://schemas.microsoft.com/office/drawing/2014/main" id="{E8F3C289-1E45-4AED-0EEB-8CD2CD86AB83}"/>
                </a:ext>
              </a:extLst>
            </p:cNvPr>
            <p:cNvSpPr/>
            <p:nvPr/>
          </p:nvSpPr>
          <p:spPr>
            <a:xfrm>
              <a:off x="3697730" y="1697029"/>
              <a:ext cx="104686" cy="104686"/>
            </a:xfrm>
            <a:prstGeom prst="ellipse">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Doughnut 9">
              <a:extLst>
                <a:ext uri="{FF2B5EF4-FFF2-40B4-BE49-F238E27FC236}">
                  <a16:creationId xmlns:a16="http://schemas.microsoft.com/office/drawing/2014/main" id="{96029712-F24C-B222-A201-E5DDD76A7FA7}"/>
                </a:ext>
              </a:extLst>
            </p:cNvPr>
            <p:cNvSpPr/>
            <p:nvPr/>
          </p:nvSpPr>
          <p:spPr>
            <a:xfrm>
              <a:off x="3614522" y="1613821"/>
              <a:ext cx="271101" cy="271101"/>
            </a:xfrm>
            <a:prstGeom prst="donut">
              <a:avLst>
                <a:gd name="adj" fmla="val 13987"/>
              </a:avLst>
            </a:prstGeom>
            <a:ln/>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29070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FCD2284C-31AB-AB7D-9010-BEAFBDC0312F}"/>
              </a:ext>
            </a:extLst>
          </p:cNvPr>
          <p:cNvSpPr/>
          <p:nvPr/>
        </p:nvSpPr>
        <p:spPr>
          <a:xfrm>
            <a:off x="321014" y="182879"/>
            <a:ext cx="10486416" cy="2443589"/>
          </a:xfrm>
          <a:prstGeom prst="roundRect">
            <a:avLst/>
          </a:prstGeom>
          <a:solidFill>
            <a:schemeClr val="bg1"/>
          </a:solidFill>
          <a:ln w="38100">
            <a:solidFill>
              <a:srgbClr val="33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we heard from young people, parents &amp; frontline staff  </a:t>
            </a:r>
          </a:p>
        </p:txBody>
      </p:sp>
      <p:pic>
        <p:nvPicPr>
          <p:cNvPr id="10" name="Picture 9" descr="Casual woman writing with pen">
            <a:extLst>
              <a:ext uri="{FF2B5EF4-FFF2-40B4-BE49-F238E27FC236}">
                <a16:creationId xmlns:a16="http://schemas.microsoft.com/office/drawing/2014/main" id="{BC85578F-A14D-DD47-D04B-41EB788C9B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56602" y="1955260"/>
            <a:ext cx="1782212" cy="4817137"/>
          </a:xfrm>
          <a:prstGeom prst="rect">
            <a:avLst/>
          </a:prstGeom>
        </p:spPr>
      </p:pic>
      <p:pic>
        <p:nvPicPr>
          <p:cNvPr id="12" name="Picture 11">
            <a:extLst>
              <a:ext uri="{FF2B5EF4-FFF2-40B4-BE49-F238E27FC236}">
                <a16:creationId xmlns:a16="http://schemas.microsoft.com/office/drawing/2014/main" id="{DEBE7D05-D47C-E00B-64EA-4EC94C1BC83B}"/>
              </a:ext>
            </a:extLst>
          </p:cNvPr>
          <p:cNvPicPr>
            <a:picLocks noChangeAspect="1"/>
          </p:cNvPicPr>
          <p:nvPr/>
        </p:nvPicPr>
        <p:blipFill>
          <a:blip r:embed="rId3"/>
          <a:stretch>
            <a:fillRect/>
          </a:stretch>
        </p:blipFill>
        <p:spPr>
          <a:xfrm>
            <a:off x="10888719" y="182879"/>
            <a:ext cx="1085182" cy="841321"/>
          </a:xfrm>
          <a:prstGeom prst="rect">
            <a:avLst/>
          </a:prstGeom>
        </p:spPr>
      </p:pic>
    </p:spTree>
    <p:extLst>
      <p:ext uri="{BB962C8B-B14F-4D97-AF65-F5344CB8AC3E}">
        <p14:creationId xmlns:p14="http://schemas.microsoft.com/office/powerpoint/2010/main" val="1153313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C40D2-23BB-94D1-6763-6743358185B3}"/>
              </a:ext>
            </a:extLst>
          </p:cNvPr>
          <p:cNvSpPr>
            <a:spLocks noGrp="1"/>
          </p:cNvSpPr>
          <p:nvPr>
            <p:ph type="title"/>
          </p:nvPr>
        </p:nvSpPr>
        <p:spPr>
          <a:xfrm>
            <a:off x="230435" y="42006"/>
            <a:ext cx="10641498" cy="930468"/>
          </a:xfrm>
        </p:spPr>
        <p:txBody>
          <a:bodyPr>
            <a:normAutofit/>
          </a:bodyPr>
          <a:lstStyle/>
          <a:p>
            <a:pPr algn="ctr"/>
            <a:r>
              <a:rPr lang="en-GB" sz="3600" dirty="0"/>
              <a:t>Welcome and Housekeeping </a:t>
            </a:r>
            <a:r>
              <a:rPr lang="en-US" dirty="0"/>
              <a:t>/ Ground Rules</a:t>
            </a:r>
          </a:p>
        </p:txBody>
      </p:sp>
      <p:sp>
        <p:nvSpPr>
          <p:cNvPr id="3" name="Content Placeholder 2">
            <a:extLst>
              <a:ext uri="{FF2B5EF4-FFF2-40B4-BE49-F238E27FC236}">
                <a16:creationId xmlns:a16="http://schemas.microsoft.com/office/drawing/2014/main" id="{EC4B5B81-A390-1B4B-4F34-805EF3EFEB86}"/>
              </a:ext>
            </a:extLst>
          </p:cNvPr>
          <p:cNvSpPr>
            <a:spLocks noGrp="1"/>
          </p:cNvSpPr>
          <p:nvPr>
            <p:ph sz="quarter" idx="10"/>
          </p:nvPr>
        </p:nvSpPr>
        <p:spPr>
          <a:xfrm>
            <a:off x="784109" y="972474"/>
            <a:ext cx="10641498" cy="5537656"/>
          </a:xfrm>
        </p:spPr>
        <p:txBody>
          <a:bodyPr>
            <a:normAutofit/>
          </a:bodyPr>
          <a:lstStyle/>
          <a:p>
            <a:pPr marL="342900" indent="-342900" algn="just">
              <a:buFont typeface="Symbol" pitchFamily="2" charset="2"/>
              <a:buChar char=""/>
            </a:pPr>
            <a:r>
              <a:rPr lang="en-GB" sz="1800" kern="100" dirty="0">
                <a:solidFill>
                  <a:schemeClr val="accent1">
                    <a:lumMod val="75000"/>
                  </a:schemeClr>
                </a:solidFill>
                <a:effectLst/>
                <a:ea typeface="Calibri" panose="020F0502020204030204" pitchFamily="34" charset="0"/>
              </a:rPr>
              <a:t>Introductions from </a:t>
            </a:r>
            <a:r>
              <a:rPr lang="en-GB" sz="1800" kern="100" dirty="0">
                <a:solidFill>
                  <a:schemeClr val="accent1">
                    <a:lumMod val="75000"/>
                  </a:schemeClr>
                </a:solidFill>
              </a:rPr>
              <a:t>NHS England Specialised Commissioning and Quality Transformation team</a:t>
            </a:r>
          </a:p>
          <a:p>
            <a:pPr marL="342900" indent="-342900" algn="just">
              <a:buFont typeface="Symbol" pitchFamily="2" charset="2"/>
              <a:buChar char=""/>
            </a:pPr>
            <a:r>
              <a:rPr lang="en-GB" sz="1800" kern="100" dirty="0">
                <a:solidFill>
                  <a:schemeClr val="accent1">
                    <a:lumMod val="75000"/>
                  </a:schemeClr>
                </a:solidFill>
                <a:ea typeface="Calibri" panose="020F0502020204030204" pitchFamily="34" charset="0"/>
              </a:rPr>
              <a:t>The session will be recorded</a:t>
            </a:r>
            <a:endParaRPr lang="en-GB" sz="1800" kern="100" dirty="0">
              <a:solidFill>
                <a:schemeClr val="accent1">
                  <a:lumMod val="75000"/>
                </a:schemeClr>
              </a:solidFill>
              <a:effectLst/>
              <a:ea typeface="Calibri" panose="020F0502020204030204" pitchFamily="34" charset="0"/>
            </a:endParaRPr>
          </a:p>
          <a:p>
            <a:pPr marL="342900" lvl="0" indent="-342900" algn="just">
              <a:buFont typeface="Symbol" pitchFamily="2" charset="2"/>
              <a:buChar char=""/>
            </a:pPr>
            <a:r>
              <a:rPr lang="en-GB" sz="1800" kern="100" dirty="0">
                <a:solidFill>
                  <a:schemeClr val="accent1">
                    <a:lumMod val="75000"/>
                  </a:schemeClr>
                </a:solidFill>
                <a:effectLst/>
                <a:ea typeface="Calibri" panose="020F0502020204030204" pitchFamily="34" charset="0"/>
              </a:rPr>
              <a:t>To capture ALL attendees present, please type the following into the chat: </a:t>
            </a:r>
          </a:p>
          <a:p>
            <a:pPr marL="0" lvl="0" indent="0" algn="just">
              <a:buNone/>
            </a:pPr>
            <a:r>
              <a:rPr lang="en-GB" sz="1800" kern="100" dirty="0">
                <a:solidFill>
                  <a:schemeClr val="accent1">
                    <a:lumMod val="75000"/>
                  </a:schemeClr>
                </a:solidFill>
                <a:effectLst/>
                <a:ea typeface="Calibri" panose="020F0502020204030204" pitchFamily="34" charset="0"/>
              </a:rPr>
              <a:t>          1- Name</a:t>
            </a:r>
          </a:p>
          <a:p>
            <a:pPr marL="0" lvl="0" indent="0" algn="just">
              <a:buNone/>
            </a:pPr>
            <a:r>
              <a:rPr lang="en-GB" sz="1800" kern="100" dirty="0">
                <a:solidFill>
                  <a:schemeClr val="accent1">
                    <a:lumMod val="75000"/>
                  </a:schemeClr>
                </a:solidFill>
                <a:ea typeface="Calibri" panose="020F0502020204030204" pitchFamily="34" charset="0"/>
              </a:rPr>
              <a:t>          2-Job Title</a:t>
            </a:r>
          </a:p>
          <a:p>
            <a:pPr marL="0" lvl="0" indent="0" algn="just">
              <a:buNone/>
            </a:pPr>
            <a:r>
              <a:rPr lang="en-GB" sz="1800" kern="100" dirty="0">
                <a:solidFill>
                  <a:schemeClr val="accent1">
                    <a:lumMod val="75000"/>
                  </a:schemeClr>
                </a:solidFill>
                <a:effectLst/>
                <a:ea typeface="Calibri" panose="020F0502020204030204" pitchFamily="34" charset="0"/>
              </a:rPr>
              <a:t>          3-Organisation</a:t>
            </a:r>
          </a:p>
          <a:p>
            <a:pPr marL="342900" indent="-342900" algn="just">
              <a:buFont typeface="Symbol" pitchFamily="2" charset="2"/>
              <a:buChar char=""/>
            </a:pPr>
            <a:r>
              <a:rPr lang="en-GB" sz="1800" kern="100" dirty="0">
                <a:solidFill>
                  <a:schemeClr val="accent1">
                    <a:lumMod val="75000"/>
                  </a:schemeClr>
                </a:solidFill>
                <a:effectLst/>
                <a:ea typeface="Calibri" panose="020F0502020204030204" pitchFamily="34" charset="0"/>
              </a:rPr>
              <a:t>Please wait until the end to ask questions</a:t>
            </a:r>
          </a:p>
          <a:p>
            <a:pPr marL="342900" lvl="0" indent="-342900" algn="just">
              <a:buFont typeface="Symbol" pitchFamily="2" charset="2"/>
              <a:buChar char=""/>
            </a:pPr>
            <a:r>
              <a:rPr lang="en-GB" sz="1800" kern="100" dirty="0">
                <a:solidFill>
                  <a:schemeClr val="accent1">
                    <a:lumMod val="75000"/>
                  </a:schemeClr>
                </a:solidFill>
                <a:effectLst/>
                <a:ea typeface="Calibri" panose="020F0502020204030204" pitchFamily="34" charset="0"/>
              </a:rPr>
              <a:t>We will be using breakout rooms during the session.</a:t>
            </a:r>
          </a:p>
          <a:p>
            <a:pPr marL="342900" lvl="0" indent="-342900" algn="just">
              <a:buFont typeface="Symbol" pitchFamily="2" charset="2"/>
              <a:buChar char=""/>
            </a:pPr>
            <a:r>
              <a:rPr lang="en-GB" sz="1800" kern="100" dirty="0">
                <a:solidFill>
                  <a:schemeClr val="accent1">
                    <a:lumMod val="75000"/>
                  </a:schemeClr>
                </a:solidFill>
                <a:effectLst/>
                <a:ea typeface="Calibri" panose="020F0502020204030204" pitchFamily="34" charset="0"/>
              </a:rPr>
              <a:t>Please use the ‘raised hand’ as far as possible to ensure everyone has the opportunity to speak and contribute</a:t>
            </a:r>
          </a:p>
          <a:p>
            <a:pPr marL="342900" indent="-342900" algn="just">
              <a:buFont typeface="Symbol" pitchFamily="2" charset="2"/>
              <a:buChar char=""/>
            </a:pPr>
            <a:r>
              <a:rPr lang="en-GB" sz="1800" kern="100" dirty="0">
                <a:solidFill>
                  <a:schemeClr val="accent1">
                    <a:lumMod val="75000"/>
                  </a:schemeClr>
                </a:solidFill>
                <a:effectLst/>
                <a:ea typeface="Calibri" panose="020F0502020204030204" pitchFamily="34" charset="0"/>
              </a:rPr>
              <a:t>Listen to others when they are speaking and don’t interrupt </a:t>
            </a:r>
          </a:p>
          <a:p>
            <a:pPr marL="342900" lvl="0" indent="-342900" algn="just">
              <a:buFont typeface="Symbol" pitchFamily="2" charset="2"/>
              <a:buChar char=""/>
            </a:pPr>
            <a:r>
              <a:rPr lang="en-GB" sz="1800" kern="100" dirty="0">
                <a:solidFill>
                  <a:schemeClr val="accent1">
                    <a:lumMod val="75000"/>
                  </a:schemeClr>
                </a:solidFill>
                <a:effectLst/>
                <a:ea typeface="Calibri" panose="020F0502020204030204" pitchFamily="34" charset="0"/>
              </a:rPr>
              <a:t>Be respectful in terms of challenges, and different opinions they are all important</a:t>
            </a:r>
          </a:p>
          <a:p>
            <a:pPr marL="0" indent="0" algn="just">
              <a:buNone/>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descr="A group of people with speech bubbles&#10;&#10;Description automatically generated">
            <a:extLst>
              <a:ext uri="{FF2B5EF4-FFF2-40B4-BE49-F238E27FC236}">
                <a16:creationId xmlns:a16="http://schemas.microsoft.com/office/drawing/2014/main" id="{78E7D9B2-EA43-79E7-95B1-5BE9F2A2084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0615436" y="5651208"/>
            <a:ext cx="1216122" cy="1083673"/>
          </a:xfrm>
          <a:prstGeom prst="rect">
            <a:avLst/>
          </a:prstGeom>
        </p:spPr>
      </p:pic>
      <p:pic>
        <p:nvPicPr>
          <p:cNvPr id="15" name="Picture 14" descr="A yellow emoji with a hand up&#10;&#10;Description automatically generated">
            <a:extLst>
              <a:ext uri="{FF2B5EF4-FFF2-40B4-BE49-F238E27FC236}">
                <a16:creationId xmlns:a16="http://schemas.microsoft.com/office/drawing/2014/main" id="{A28600B9-C433-8902-F865-E0A1E55A7BC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23558" y="2130568"/>
            <a:ext cx="1285667" cy="959305"/>
          </a:xfrm>
          <a:prstGeom prst="rect">
            <a:avLst/>
          </a:prstGeom>
        </p:spPr>
      </p:pic>
      <p:pic>
        <p:nvPicPr>
          <p:cNvPr id="25" name="Picture 24" descr="A group of hands raising their hands&#10;&#10;Description automatically generated">
            <a:extLst>
              <a:ext uri="{FF2B5EF4-FFF2-40B4-BE49-F238E27FC236}">
                <a16:creationId xmlns:a16="http://schemas.microsoft.com/office/drawing/2014/main" id="{01F50DA1-479E-7528-848C-3AAF6C32AFE7}"/>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10253726" y="4247967"/>
            <a:ext cx="1154165" cy="768241"/>
          </a:xfrm>
          <a:prstGeom prst="rect">
            <a:avLst/>
          </a:prstGeom>
        </p:spPr>
      </p:pic>
      <p:pic>
        <p:nvPicPr>
          <p:cNvPr id="33" name="Picture 32" descr="A pair of white and orange speech bubbles&#10;&#10;Description automatically generated">
            <a:extLst>
              <a:ext uri="{FF2B5EF4-FFF2-40B4-BE49-F238E27FC236}">
                <a16:creationId xmlns:a16="http://schemas.microsoft.com/office/drawing/2014/main" id="{2446AAA8-3BA7-EED7-AD44-B3F228EAE468}"/>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5398539" y="2310452"/>
            <a:ext cx="1394921" cy="1277790"/>
          </a:xfrm>
          <a:prstGeom prst="rect">
            <a:avLst/>
          </a:prstGeom>
        </p:spPr>
      </p:pic>
      <p:pic>
        <p:nvPicPr>
          <p:cNvPr id="37" name="Picture 36" descr="A group of hands holding up colorful letters&#10;&#10;Description automatically generated">
            <a:extLst>
              <a:ext uri="{FF2B5EF4-FFF2-40B4-BE49-F238E27FC236}">
                <a16:creationId xmlns:a16="http://schemas.microsoft.com/office/drawing/2014/main" id="{2A34E83F-5BB9-EB3C-21AA-5DD3BADDB2CB}"/>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1065867" y="5651208"/>
            <a:ext cx="2591733" cy="1164698"/>
          </a:xfrm>
          <a:prstGeom prst="rect">
            <a:avLst/>
          </a:prstGeom>
        </p:spPr>
      </p:pic>
    </p:spTree>
    <p:extLst>
      <p:ext uri="{BB962C8B-B14F-4D97-AF65-F5344CB8AC3E}">
        <p14:creationId xmlns:p14="http://schemas.microsoft.com/office/powerpoint/2010/main" val="912382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Arc 64">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7663783-0470-FDAF-DC4C-F1E0562FADEB}"/>
              </a:ext>
            </a:extLst>
          </p:cNvPr>
          <p:cNvSpPr>
            <a:spLocks noGrp="1"/>
          </p:cNvSpPr>
          <p:nvPr>
            <p:ph idx="1"/>
          </p:nvPr>
        </p:nvSpPr>
        <p:spPr>
          <a:xfrm>
            <a:off x="186821" y="1317557"/>
            <a:ext cx="8335109" cy="6190603"/>
          </a:xfrm>
        </p:spPr>
        <p:txBody>
          <a:bodyPr>
            <a:normAutofit/>
          </a:bodyPr>
          <a:lstStyle/>
          <a:p>
            <a:pPr>
              <a:lnSpc>
                <a:spcPct val="100000"/>
              </a:lnSpc>
            </a:pPr>
            <a:endParaRPr lang="en-GB" dirty="0"/>
          </a:p>
          <a:p>
            <a:pPr>
              <a:lnSpc>
                <a:spcPct val="100000"/>
              </a:lnSpc>
              <a:spcBef>
                <a:spcPts val="0"/>
              </a:spcBef>
            </a:pPr>
            <a:r>
              <a:rPr lang="en-GB" dirty="0">
                <a:latin typeface="Arial" panose="020B0604020202020204" pitchFamily="34" charset="0"/>
                <a:cs typeface="Arial" panose="020B0604020202020204" pitchFamily="34" charset="0"/>
              </a:rPr>
              <a:t>Access to support earlier</a:t>
            </a:r>
          </a:p>
          <a:p>
            <a:pPr>
              <a:lnSpc>
                <a:spcPct val="100000"/>
              </a:lnSpc>
              <a:spcBef>
                <a:spcPts val="0"/>
              </a:spcBef>
            </a:pPr>
            <a:r>
              <a:rPr lang="en-GB" dirty="0">
                <a:latin typeface="Arial" panose="020B0604020202020204" pitchFamily="34" charset="0"/>
                <a:cs typeface="Arial" panose="020B0604020202020204" pitchFamily="34" charset="0"/>
              </a:rPr>
              <a:t>Intensive home support</a:t>
            </a:r>
          </a:p>
          <a:p>
            <a:pPr>
              <a:lnSpc>
                <a:spcPct val="100000"/>
              </a:lnSpc>
              <a:spcBef>
                <a:spcPts val="0"/>
              </a:spcBef>
            </a:pPr>
            <a:r>
              <a:rPr lang="en-GB" dirty="0">
                <a:latin typeface="Arial" panose="020B0604020202020204" pitchFamily="34" charset="0"/>
                <a:cs typeface="Arial" panose="020B0604020202020204" pitchFamily="34" charset="0"/>
              </a:rPr>
              <a:t>Key worker / one person to follow the YP</a:t>
            </a:r>
          </a:p>
          <a:p>
            <a:pPr>
              <a:lnSpc>
                <a:spcPct val="100000"/>
              </a:lnSpc>
              <a:spcBef>
                <a:spcPts val="0"/>
              </a:spcBef>
            </a:pPr>
            <a:r>
              <a:rPr lang="en-GB" dirty="0">
                <a:latin typeface="Arial" panose="020B0604020202020204" pitchFamily="34" charset="0"/>
                <a:cs typeface="Arial" panose="020B0604020202020204" pitchFamily="34" charset="0"/>
              </a:rPr>
              <a:t>Crisis beds</a:t>
            </a:r>
          </a:p>
          <a:p>
            <a:pPr>
              <a:lnSpc>
                <a:spcPct val="100000"/>
              </a:lnSpc>
              <a:spcBef>
                <a:spcPts val="0"/>
              </a:spcBef>
            </a:pPr>
            <a:r>
              <a:rPr lang="en-GB" dirty="0">
                <a:latin typeface="Arial" panose="020B0604020202020204" pitchFamily="34" charset="0"/>
                <a:cs typeface="Arial" panose="020B0604020202020204" pitchFamily="34" charset="0"/>
              </a:rPr>
              <a:t>Family support</a:t>
            </a:r>
          </a:p>
          <a:p>
            <a:pPr>
              <a:lnSpc>
                <a:spcPct val="100000"/>
              </a:lnSpc>
              <a:spcBef>
                <a:spcPts val="0"/>
              </a:spcBef>
            </a:pPr>
            <a:r>
              <a:rPr lang="en-GB" dirty="0">
                <a:latin typeface="Arial" panose="020B0604020202020204" pitchFamily="34" charset="0"/>
                <a:cs typeface="Arial" panose="020B0604020202020204" pitchFamily="34" charset="0"/>
              </a:rPr>
              <a:t>Young people with an eating disorder to be supported in general hospitals</a:t>
            </a:r>
          </a:p>
          <a:p>
            <a:pPr>
              <a:lnSpc>
                <a:spcPct val="100000"/>
              </a:lnSpc>
              <a:spcBef>
                <a:spcPts val="0"/>
              </a:spcBef>
            </a:pPr>
            <a:r>
              <a:rPr lang="en-GB" dirty="0">
                <a:latin typeface="Arial" panose="020B0604020202020204" pitchFamily="34" charset="0"/>
                <a:cs typeface="Arial" panose="020B0604020202020204" pitchFamily="34" charset="0"/>
              </a:rPr>
              <a:t>Peer support</a:t>
            </a:r>
          </a:p>
          <a:p>
            <a:pPr>
              <a:lnSpc>
                <a:spcPct val="100000"/>
              </a:lnSpc>
              <a:spcBef>
                <a:spcPts val="0"/>
              </a:spcBef>
            </a:pPr>
            <a:r>
              <a:rPr lang="en-GB" dirty="0">
                <a:latin typeface="Arial" panose="020B0604020202020204" pitchFamily="34" charset="0"/>
                <a:cs typeface="Arial" panose="020B0604020202020204" pitchFamily="34" charset="0"/>
              </a:rPr>
              <a:t>Appropriate assessment at point of admission</a:t>
            </a:r>
          </a:p>
          <a:p>
            <a:endParaRPr lang="en-GB" sz="2000" dirty="0"/>
          </a:p>
        </p:txBody>
      </p:sp>
      <p:pic>
        <p:nvPicPr>
          <p:cNvPr id="4" name="Picture 3">
            <a:extLst>
              <a:ext uri="{FF2B5EF4-FFF2-40B4-BE49-F238E27FC236}">
                <a16:creationId xmlns:a16="http://schemas.microsoft.com/office/drawing/2014/main" id="{1E1D1E92-495C-4DCC-67FB-ED77923BE95E}"/>
              </a:ext>
            </a:extLst>
          </p:cNvPr>
          <p:cNvPicPr>
            <a:picLocks noChangeAspect="1"/>
          </p:cNvPicPr>
          <p:nvPr/>
        </p:nvPicPr>
        <p:blipFill>
          <a:blip r:embed="rId2"/>
          <a:stretch>
            <a:fillRect/>
          </a:stretch>
        </p:blipFill>
        <p:spPr>
          <a:xfrm>
            <a:off x="10858723" y="217895"/>
            <a:ext cx="1084048" cy="845853"/>
          </a:xfrm>
          <a:prstGeom prst="rect">
            <a:avLst/>
          </a:prstGeom>
        </p:spPr>
      </p:pic>
      <p:pic>
        <p:nvPicPr>
          <p:cNvPr id="7" name="Picture 6" descr="Businesswoman holding sign">
            <a:extLst>
              <a:ext uri="{FF2B5EF4-FFF2-40B4-BE49-F238E27FC236}">
                <a16:creationId xmlns:a16="http://schemas.microsoft.com/office/drawing/2014/main" id="{4AB2B9B4-FEE6-B0DC-CA47-E6A7A33BD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7625" y="401266"/>
            <a:ext cx="4309759" cy="6456734"/>
          </a:xfrm>
          <a:prstGeom prst="rect">
            <a:avLst/>
          </a:prstGeom>
        </p:spPr>
      </p:pic>
      <p:sp>
        <p:nvSpPr>
          <p:cNvPr id="10" name="TextBox 9">
            <a:extLst>
              <a:ext uri="{FF2B5EF4-FFF2-40B4-BE49-F238E27FC236}">
                <a16:creationId xmlns:a16="http://schemas.microsoft.com/office/drawing/2014/main" id="{3EDB4140-DF52-0677-0E20-0413B4557244}"/>
              </a:ext>
            </a:extLst>
          </p:cNvPr>
          <p:cNvSpPr txBox="1"/>
          <p:nvPr/>
        </p:nvSpPr>
        <p:spPr>
          <a:xfrm>
            <a:off x="9124879" y="1982450"/>
            <a:ext cx="3190959"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Alternatives to hospital</a:t>
            </a:r>
            <a:endParaRPr kumimoji="0" lang="en-GB" sz="44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66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Arc 64">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7663783-0470-FDAF-DC4C-F1E0562FADEB}"/>
              </a:ext>
            </a:extLst>
          </p:cNvPr>
          <p:cNvSpPr>
            <a:spLocks noGrp="1"/>
          </p:cNvSpPr>
          <p:nvPr>
            <p:ph idx="1"/>
          </p:nvPr>
        </p:nvSpPr>
        <p:spPr>
          <a:xfrm>
            <a:off x="838201" y="1984443"/>
            <a:ext cx="4579960" cy="2987899"/>
          </a:xfrm>
        </p:spPr>
        <p:txBody>
          <a:bodyPr>
            <a:normAutofit/>
          </a:bodyPr>
          <a:lstStyle/>
          <a:p>
            <a:endParaRPr lang="en-GB" sz="2000" dirty="0"/>
          </a:p>
          <a:p>
            <a:endParaRPr lang="en-GB" sz="2000" dirty="0"/>
          </a:p>
        </p:txBody>
      </p:sp>
      <p:pic>
        <p:nvPicPr>
          <p:cNvPr id="4" name="Picture 3">
            <a:extLst>
              <a:ext uri="{FF2B5EF4-FFF2-40B4-BE49-F238E27FC236}">
                <a16:creationId xmlns:a16="http://schemas.microsoft.com/office/drawing/2014/main" id="{1E1D1E92-495C-4DCC-67FB-ED77923BE95E}"/>
              </a:ext>
            </a:extLst>
          </p:cNvPr>
          <p:cNvPicPr>
            <a:picLocks noChangeAspect="1"/>
          </p:cNvPicPr>
          <p:nvPr/>
        </p:nvPicPr>
        <p:blipFill>
          <a:blip r:embed="rId2"/>
          <a:stretch>
            <a:fillRect/>
          </a:stretch>
        </p:blipFill>
        <p:spPr>
          <a:xfrm>
            <a:off x="10858723" y="217895"/>
            <a:ext cx="1084048" cy="845853"/>
          </a:xfrm>
          <a:prstGeom prst="rect">
            <a:avLst/>
          </a:prstGeom>
        </p:spPr>
      </p:pic>
      <p:sp>
        <p:nvSpPr>
          <p:cNvPr id="8" name="TextBox 7">
            <a:extLst>
              <a:ext uri="{FF2B5EF4-FFF2-40B4-BE49-F238E27FC236}">
                <a16:creationId xmlns:a16="http://schemas.microsoft.com/office/drawing/2014/main" id="{D6D69EF0-A1A7-EDB7-6FB8-FB4D8C20DD46}"/>
              </a:ext>
            </a:extLst>
          </p:cNvPr>
          <p:cNvSpPr txBox="1"/>
          <p:nvPr/>
        </p:nvSpPr>
        <p:spPr>
          <a:xfrm>
            <a:off x="385647" y="1770995"/>
            <a:ext cx="8432806" cy="440120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Therapy not just ‘formal’ therapies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Appropriate activities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Available 7 days a week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Access to education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Involved in care planning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Trauma informed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Person centred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PBS – shared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Family focused</a:t>
            </a:r>
          </a:p>
        </p:txBody>
      </p:sp>
      <p:pic>
        <p:nvPicPr>
          <p:cNvPr id="16" name="Picture 15" descr="Young business woman holding sign">
            <a:extLst>
              <a:ext uri="{FF2B5EF4-FFF2-40B4-BE49-F238E27FC236}">
                <a16:creationId xmlns:a16="http://schemas.microsoft.com/office/drawing/2014/main" id="{110592CD-3034-CA49-4DFD-71B878A605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1833" y="0"/>
            <a:ext cx="4292317" cy="6858000"/>
          </a:xfrm>
          <a:prstGeom prst="rect">
            <a:avLst/>
          </a:prstGeom>
        </p:spPr>
      </p:pic>
      <p:sp>
        <p:nvSpPr>
          <p:cNvPr id="12" name="TextBox 11">
            <a:extLst>
              <a:ext uri="{FF2B5EF4-FFF2-40B4-BE49-F238E27FC236}">
                <a16:creationId xmlns:a16="http://schemas.microsoft.com/office/drawing/2014/main" id="{D289B650-36A2-9D35-9711-CECAA87A85F3}"/>
              </a:ext>
            </a:extLst>
          </p:cNvPr>
          <p:cNvSpPr txBox="1"/>
          <p:nvPr/>
        </p:nvSpPr>
        <p:spPr>
          <a:xfrm>
            <a:off x="8553568" y="1692125"/>
            <a:ext cx="3252784"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Interventions, therapies &amp; activities</a:t>
            </a:r>
            <a:endParaRPr kumimoji="0" lang="en-GB" sz="40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895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Arc 64">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940EA1-C9F5-CFE6-F048-6FFC7E31FC70}"/>
              </a:ext>
            </a:extLst>
          </p:cNvPr>
          <p:cNvSpPr>
            <a:spLocks noGrp="1"/>
          </p:cNvSpPr>
          <p:nvPr>
            <p:ph type="title"/>
          </p:nvPr>
        </p:nvSpPr>
        <p:spPr>
          <a:xfrm>
            <a:off x="146407" y="148225"/>
            <a:ext cx="5986819" cy="1325563"/>
          </a:xfrm>
        </p:spPr>
        <p:txBody>
          <a:bodyPr>
            <a:normAutofit/>
          </a:bodyPr>
          <a:lstStyle/>
          <a:p>
            <a:r>
              <a:rPr lang="en-GB" dirty="0">
                <a:latin typeface="Arial" panose="020B0604020202020204" pitchFamily="34" charset="0"/>
                <a:cs typeface="Arial" panose="020B0604020202020204" pitchFamily="34" charset="0"/>
              </a:rPr>
              <a:t> </a:t>
            </a:r>
          </a:p>
        </p:txBody>
      </p:sp>
      <p:sp>
        <p:nvSpPr>
          <p:cNvPr id="3" name="Content Placeholder 2">
            <a:extLst>
              <a:ext uri="{FF2B5EF4-FFF2-40B4-BE49-F238E27FC236}">
                <a16:creationId xmlns:a16="http://schemas.microsoft.com/office/drawing/2014/main" id="{B7663783-0470-FDAF-DC4C-F1E0562FADEB}"/>
              </a:ext>
            </a:extLst>
          </p:cNvPr>
          <p:cNvSpPr>
            <a:spLocks noGrp="1"/>
          </p:cNvSpPr>
          <p:nvPr>
            <p:ph idx="1"/>
          </p:nvPr>
        </p:nvSpPr>
        <p:spPr>
          <a:xfrm>
            <a:off x="838201" y="1984443"/>
            <a:ext cx="5257800" cy="4192520"/>
          </a:xfrm>
        </p:spPr>
        <p:txBody>
          <a:bodyPr>
            <a:normAutofit/>
          </a:bodyPr>
          <a:lstStyle/>
          <a:p>
            <a:endParaRPr lang="en-GB" sz="2000" dirty="0"/>
          </a:p>
          <a:p>
            <a:endParaRPr lang="en-GB" sz="2000" dirty="0"/>
          </a:p>
        </p:txBody>
      </p:sp>
      <p:pic>
        <p:nvPicPr>
          <p:cNvPr id="4" name="Picture 3">
            <a:extLst>
              <a:ext uri="{FF2B5EF4-FFF2-40B4-BE49-F238E27FC236}">
                <a16:creationId xmlns:a16="http://schemas.microsoft.com/office/drawing/2014/main" id="{1E1D1E92-495C-4DCC-67FB-ED77923BE95E}"/>
              </a:ext>
            </a:extLst>
          </p:cNvPr>
          <p:cNvPicPr>
            <a:picLocks noChangeAspect="1"/>
          </p:cNvPicPr>
          <p:nvPr/>
        </p:nvPicPr>
        <p:blipFill>
          <a:blip r:embed="rId2"/>
          <a:stretch>
            <a:fillRect/>
          </a:stretch>
        </p:blipFill>
        <p:spPr>
          <a:xfrm>
            <a:off x="10858723" y="217895"/>
            <a:ext cx="1084048" cy="845853"/>
          </a:xfrm>
          <a:prstGeom prst="rect">
            <a:avLst/>
          </a:prstGeom>
        </p:spPr>
      </p:pic>
      <p:sp>
        <p:nvSpPr>
          <p:cNvPr id="9" name="TextBox 8">
            <a:extLst>
              <a:ext uri="{FF2B5EF4-FFF2-40B4-BE49-F238E27FC236}">
                <a16:creationId xmlns:a16="http://schemas.microsoft.com/office/drawing/2014/main" id="{0C19EA8E-A487-486D-6C46-CEE557177FBB}"/>
              </a:ext>
            </a:extLst>
          </p:cNvPr>
          <p:cNvSpPr txBox="1"/>
          <p:nvPr/>
        </p:nvSpPr>
        <p:spPr>
          <a:xfrm>
            <a:off x="214784" y="1473788"/>
            <a:ext cx="9304353" cy="4832092"/>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Culturally competent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Caring, kind compassionate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See children &amp; young people as person not ‘illness’ / label</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Peer Support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Clinical Leadership</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Visible Leaders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Family Ambassadors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Trained and skilled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Access to supervision and support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Children &amp; young people at the centre of everything</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13" name="Picture 12">
            <a:extLst>
              <a:ext uri="{FF2B5EF4-FFF2-40B4-BE49-F238E27FC236}">
                <a16:creationId xmlns:a16="http://schemas.microsoft.com/office/drawing/2014/main" id="{5521828A-C7D1-1012-410F-35C144E00035}"/>
              </a:ext>
            </a:extLst>
          </p:cNvPr>
          <p:cNvPicPr>
            <a:picLocks noChangeAspect="1"/>
          </p:cNvPicPr>
          <p:nvPr/>
        </p:nvPicPr>
        <p:blipFill>
          <a:blip r:embed="rId3"/>
          <a:stretch>
            <a:fillRect/>
          </a:stretch>
        </p:blipFill>
        <p:spPr>
          <a:xfrm>
            <a:off x="8825839" y="-2"/>
            <a:ext cx="2283439" cy="6868631"/>
          </a:xfrm>
          <a:prstGeom prst="rect">
            <a:avLst/>
          </a:prstGeom>
        </p:spPr>
      </p:pic>
      <p:sp>
        <p:nvSpPr>
          <p:cNvPr id="12" name="TextBox 11">
            <a:extLst>
              <a:ext uri="{FF2B5EF4-FFF2-40B4-BE49-F238E27FC236}">
                <a16:creationId xmlns:a16="http://schemas.microsoft.com/office/drawing/2014/main" id="{4A67CA04-0CD1-3666-1B54-4DBF06503DAE}"/>
              </a:ext>
            </a:extLst>
          </p:cNvPr>
          <p:cNvSpPr txBox="1"/>
          <p:nvPr/>
        </p:nvSpPr>
        <p:spPr>
          <a:xfrm>
            <a:off x="8870628" y="1759388"/>
            <a:ext cx="245318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Staffing</a:t>
            </a:r>
            <a:endPar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815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Arc 64">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E1D1E92-495C-4DCC-67FB-ED77923BE95E}"/>
              </a:ext>
            </a:extLst>
          </p:cNvPr>
          <p:cNvPicPr>
            <a:picLocks noChangeAspect="1"/>
          </p:cNvPicPr>
          <p:nvPr/>
        </p:nvPicPr>
        <p:blipFill>
          <a:blip r:embed="rId2"/>
          <a:stretch>
            <a:fillRect/>
          </a:stretch>
        </p:blipFill>
        <p:spPr>
          <a:xfrm>
            <a:off x="10858723" y="217895"/>
            <a:ext cx="1084048" cy="845853"/>
          </a:xfrm>
          <a:prstGeom prst="rect">
            <a:avLst/>
          </a:prstGeom>
        </p:spPr>
      </p:pic>
      <p:pic>
        <p:nvPicPr>
          <p:cNvPr id="13" name="Picture 12" descr="Young boy holding sign">
            <a:extLst>
              <a:ext uri="{FF2B5EF4-FFF2-40B4-BE49-F238E27FC236}">
                <a16:creationId xmlns:a16="http://schemas.microsoft.com/office/drawing/2014/main" id="{20F4B768-5D05-904E-44EC-B6A5E56190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4991" y="0"/>
            <a:ext cx="3641014" cy="6858000"/>
          </a:xfrm>
          <a:prstGeom prst="rect">
            <a:avLst/>
          </a:prstGeom>
        </p:spPr>
      </p:pic>
      <p:sp>
        <p:nvSpPr>
          <p:cNvPr id="10" name="TextBox 9">
            <a:extLst>
              <a:ext uri="{FF2B5EF4-FFF2-40B4-BE49-F238E27FC236}">
                <a16:creationId xmlns:a16="http://schemas.microsoft.com/office/drawing/2014/main" id="{E8D25DD0-242D-893C-0A3E-AF17427A5DEA}"/>
              </a:ext>
            </a:extLst>
          </p:cNvPr>
          <p:cNvSpPr txBox="1"/>
          <p:nvPr/>
        </p:nvSpPr>
        <p:spPr>
          <a:xfrm>
            <a:off x="8753148" y="2023032"/>
            <a:ext cx="295117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Assessment &amp; Decision Making </a:t>
            </a:r>
          </a:p>
        </p:txBody>
      </p:sp>
      <p:sp>
        <p:nvSpPr>
          <p:cNvPr id="3" name="Content Placeholder 2">
            <a:extLst>
              <a:ext uri="{FF2B5EF4-FFF2-40B4-BE49-F238E27FC236}">
                <a16:creationId xmlns:a16="http://schemas.microsoft.com/office/drawing/2014/main" id="{B7663783-0470-FDAF-DC4C-F1E0562FADEB}"/>
              </a:ext>
            </a:extLst>
          </p:cNvPr>
          <p:cNvSpPr>
            <a:spLocks noGrp="1"/>
          </p:cNvSpPr>
          <p:nvPr>
            <p:ph idx="1"/>
          </p:nvPr>
        </p:nvSpPr>
        <p:spPr>
          <a:xfrm>
            <a:off x="218042" y="1979680"/>
            <a:ext cx="8478340" cy="4192520"/>
          </a:xfrm>
        </p:spPr>
        <p:txBody>
          <a:bodyPr>
            <a:noAutofit/>
          </a:bodyPr>
          <a:lstStyle/>
          <a:p>
            <a:pPr>
              <a:lnSpc>
                <a:spcPct val="100000"/>
              </a:lnSpc>
              <a:spcBef>
                <a:spcPts val="0"/>
              </a:spcBef>
            </a:pPr>
            <a:r>
              <a:rPr lang="en-GB" dirty="0">
                <a:latin typeface="Arial" panose="020B0604020202020204" pitchFamily="34" charset="0"/>
                <a:cs typeface="Arial" panose="020B0604020202020204" pitchFamily="34" charset="0"/>
              </a:rPr>
              <a:t>Shared decision making – children &amp; young people and family</a:t>
            </a:r>
          </a:p>
          <a:p>
            <a:pPr>
              <a:lnSpc>
                <a:spcPct val="100000"/>
              </a:lnSpc>
              <a:spcBef>
                <a:spcPts val="0"/>
              </a:spcBef>
            </a:pPr>
            <a:r>
              <a:rPr lang="en-GB" dirty="0">
                <a:latin typeface="Arial" panose="020B0604020202020204" pitchFamily="34" charset="0"/>
                <a:cs typeface="Arial" panose="020B0604020202020204" pitchFamily="34" charset="0"/>
              </a:rPr>
              <a:t>Gatekeeping</a:t>
            </a:r>
          </a:p>
          <a:p>
            <a:pPr>
              <a:lnSpc>
                <a:spcPct val="100000"/>
              </a:lnSpc>
              <a:spcBef>
                <a:spcPts val="0"/>
              </a:spcBef>
            </a:pPr>
            <a:r>
              <a:rPr lang="en-GB" dirty="0">
                <a:latin typeface="Arial" panose="020B0604020202020204" pitchFamily="34" charset="0"/>
                <a:cs typeface="Arial" panose="020B0604020202020204" pitchFamily="34" charset="0"/>
              </a:rPr>
              <a:t>Listen and HEAR what children &amp; young people are  saying</a:t>
            </a:r>
          </a:p>
          <a:p>
            <a:pPr>
              <a:lnSpc>
                <a:spcPct val="100000"/>
              </a:lnSpc>
              <a:spcBef>
                <a:spcPts val="0"/>
              </a:spcBef>
            </a:pPr>
            <a:r>
              <a:rPr lang="en-GB" dirty="0">
                <a:latin typeface="Arial" panose="020B0604020202020204" pitchFamily="34" charset="0"/>
                <a:cs typeface="Arial" panose="020B0604020202020204" pitchFamily="34" charset="0"/>
              </a:rPr>
              <a:t>Stop the repetitive assessments – Golden Thread</a:t>
            </a:r>
          </a:p>
          <a:p>
            <a:pPr>
              <a:lnSpc>
                <a:spcPct val="100000"/>
              </a:lnSpc>
              <a:spcBef>
                <a:spcPts val="0"/>
              </a:spcBef>
            </a:pPr>
            <a:r>
              <a:rPr lang="en-GB" dirty="0">
                <a:latin typeface="Arial" panose="020B0604020202020204" pitchFamily="34" charset="0"/>
                <a:cs typeface="Arial" panose="020B0604020202020204" pitchFamily="34" charset="0"/>
              </a:rPr>
              <a:t>Whole family approach</a:t>
            </a:r>
          </a:p>
          <a:p>
            <a:pPr>
              <a:lnSpc>
                <a:spcPct val="100000"/>
              </a:lnSpc>
              <a:spcBef>
                <a:spcPts val="0"/>
              </a:spcBef>
            </a:pPr>
            <a:r>
              <a:rPr lang="en-GB" dirty="0">
                <a:latin typeface="Arial" panose="020B0604020202020204" pitchFamily="34" charset="0"/>
                <a:cs typeface="Arial" panose="020B0604020202020204" pitchFamily="34" charset="0"/>
              </a:rPr>
              <a:t>Joined up across health, social care and education</a:t>
            </a:r>
          </a:p>
          <a:p>
            <a:pPr>
              <a:lnSpc>
                <a:spcPct val="100000"/>
              </a:lnSpc>
              <a:spcBef>
                <a:spcPts val="0"/>
              </a:spcBef>
            </a:pPr>
            <a:r>
              <a:rPr lang="en-GB" dirty="0">
                <a:latin typeface="Arial" panose="020B0604020202020204" pitchFamily="34" charset="0"/>
                <a:cs typeface="Arial" panose="020B0604020202020204" pitchFamily="34" charset="0"/>
              </a:rPr>
              <a:t>Personalised</a:t>
            </a:r>
          </a:p>
        </p:txBody>
      </p:sp>
    </p:spTree>
    <p:extLst>
      <p:ext uri="{BB962C8B-B14F-4D97-AF65-F5344CB8AC3E}">
        <p14:creationId xmlns:p14="http://schemas.microsoft.com/office/powerpoint/2010/main" val="1398479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Arc 64">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7663783-0470-FDAF-DC4C-F1E0562FADEB}"/>
              </a:ext>
            </a:extLst>
          </p:cNvPr>
          <p:cNvSpPr>
            <a:spLocks noGrp="1"/>
          </p:cNvSpPr>
          <p:nvPr>
            <p:ph idx="1"/>
          </p:nvPr>
        </p:nvSpPr>
        <p:spPr>
          <a:xfrm>
            <a:off x="73263" y="1662794"/>
            <a:ext cx="8046308" cy="4192520"/>
          </a:xfrm>
        </p:spPr>
        <p:txBody>
          <a:bodyPr>
            <a:no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Space and </a:t>
            </a:r>
            <a:r>
              <a:rPr kumimoji="0" lang="en-US" b="0"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colour</a:t>
            </a:r>
            <a:r>
              <a:rPr kumimoji="0" lang="en-US"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important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Areas for de-escalation – not seclusion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Importance of sensory friendly –lighting, doors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Balanced between ‘homely’ and clinical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Less restrictive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Clean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Education accessible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Sense of ‘normality’</a:t>
            </a:r>
          </a:p>
          <a:p>
            <a:endParaRPr lang="en-GB"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E1D1E92-495C-4DCC-67FB-ED77923BE95E}"/>
              </a:ext>
            </a:extLst>
          </p:cNvPr>
          <p:cNvPicPr>
            <a:picLocks noChangeAspect="1"/>
          </p:cNvPicPr>
          <p:nvPr/>
        </p:nvPicPr>
        <p:blipFill>
          <a:blip r:embed="rId2"/>
          <a:stretch>
            <a:fillRect/>
          </a:stretch>
        </p:blipFill>
        <p:spPr>
          <a:xfrm>
            <a:off x="10858723" y="217895"/>
            <a:ext cx="1084048" cy="845853"/>
          </a:xfrm>
          <a:prstGeom prst="rect">
            <a:avLst/>
          </a:prstGeom>
        </p:spPr>
      </p:pic>
      <p:pic>
        <p:nvPicPr>
          <p:cNvPr id="7" name="Picture 6" descr="Young girl holding sign">
            <a:extLst>
              <a:ext uri="{FF2B5EF4-FFF2-40B4-BE49-F238E27FC236}">
                <a16:creationId xmlns:a16="http://schemas.microsoft.com/office/drawing/2014/main" id="{C734C663-8BFB-612C-CA2F-2D3F52B849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6925" y="109181"/>
            <a:ext cx="3934067" cy="6858000"/>
          </a:xfrm>
          <a:prstGeom prst="rect">
            <a:avLst/>
          </a:prstGeom>
        </p:spPr>
      </p:pic>
      <p:sp>
        <p:nvSpPr>
          <p:cNvPr id="10" name="Title 1">
            <a:extLst>
              <a:ext uri="{FF2B5EF4-FFF2-40B4-BE49-F238E27FC236}">
                <a16:creationId xmlns:a16="http://schemas.microsoft.com/office/drawing/2014/main" id="{CC8A5153-A18F-0012-2B34-771DB0061562}"/>
              </a:ext>
            </a:extLst>
          </p:cNvPr>
          <p:cNvSpPr txBox="1">
            <a:spLocks/>
          </p:cNvSpPr>
          <p:nvPr/>
        </p:nvSpPr>
        <p:spPr>
          <a:xfrm>
            <a:off x="8173667" y="1718438"/>
            <a:ext cx="39340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srgbClr val="0070C0"/>
                </a:solidFill>
                <a:effectLst/>
                <a:uLnTx/>
                <a:uFillTx/>
                <a:latin typeface="Arial" panose="020B0604020202020204" pitchFamily="34" charset="0"/>
                <a:ea typeface="+mj-ea"/>
                <a:cs typeface="Arial" panose="020B0604020202020204" pitchFamily="34" charset="0"/>
              </a:rPr>
              <a:t>Environment</a:t>
            </a:r>
            <a:r>
              <a:rPr kumimoji="0" lang="en-GB" sz="4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p>
        </p:txBody>
      </p:sp>
    </p:spTree>
    <p:extLst>
      <p:ext uri="{BB962C8B-B14F-4D97-AF65-F5344CB8AC3E}">
        <p14:creationId xmlns:p14="http://schemas.microsoft.com/office/powerpoint/2010/main" val="1442424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Arc 64">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7663783-0470-FDAF-DC4C-F1E0562FADEB}"/>
              </a:ext>
            </a:extLst>
          </p:cNvPr>
          <p:cNvSpPr>
            <a:spLocks noGrp="1"/>
          </p:cNvSpPr>
          <p:nvPr>
            <p:ph idx="1"/>
          </p:nvPr>
        </p:nvSpPr>
        <p:spPr>
          <a:xfrm>
            <a:off x="168146" y="1616521"/>
            <a:ext cx="8046308" cy="4192520"/>
          </a:xfrm>
        </p:spPr>
        <p:txBody>
          <a:bodyP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Stop blanket rules that make no sense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De-escalation rather than restraint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Increase staffing levels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Follow PBS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Stop ‘blaming’ &amp; ‘</a:t>
            </a:r>
            <a:r>
              <a:rPr kumimoji="0" lang="en-US" b="0"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criminalising</a:t>
            </a:r>
            <a:r>
              <a:rPr kumimoji="0" lang="en-US"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children &amp; young people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Positive risk taking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Personalised care and treatment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Share information with families</a:t>
            </a:r>
          </a:p>
          <a:p>
            <a:endParaRPr lang="en-GB"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E1D1E92-495C-4DCC-67FB-ED77923BE95E}"/>
              </a:ext>
            </a:extLst>
          </p:cNvPr>
          <p:cNvPicPr>
            <a:picLocks noChangeAspect="1"/>
          </p:cNvPicPr>
          <p:nvPr/>
        </p:nvPicPr>
        <p:blipFill>
          <a:blip r:embed="rId2"/>
          <a:stretch>
            <a:fillRect/>
          </a:stretch>
        </p:blipFill>
        <p:spPr>
          <a:xfrm>
            <a:off x="10858723" y="217895"/>
            <a:ext cx="1084048" cy="845853"/>
          </a:xfrm>
          <a:prstGeom prst="rect">
            <a:avLst/>
          </a:prstGeom>
        </p:spPr>
      </p:pic>
      <p:pic>
        <p:nvPicPr>
          <p:cNvPr id="11" name="Picture 10" descr="Young businessman holding sign">
            <a:extLst>
              <a:ext uri="{FF2B5EF4-FFF2-40B4-BE49-F238E27FC236}">
                <a16:creationId xmlns:a16="http://schemas.microsoft.com/office/drawing/2014/main" id="{82F9FEE7-E6D7-8084-E6CC-ADB92B593C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8238" y="0"/>
            <a:ext cx="4414892" cy="6858000"/>
          </a:xfrm>
          <a:prstGeom prst="rect">
            <a:avLst/>
          </a:prstGeom>
        </p:spPr>
      </p:pic>
      <p:sp>
        <p:nvSpPr>
          <p:cNvPr id="10" name="TextBox 9">
            <a:extLst>
              <a:ext uri="{FF2B5EF4-FFF2-40B4-BE49-F238E27FC236}">
                <a16:creationId xmlns:a16="http://schemas.microsoft.com/office/drawing/2014/main" id="{B3A7FE48-14BA-C542-8A74-48DB4F8847C6}"/>
              </a:ext>
            </a:extLst>
          </p:cNvPr>
          <p:cNvSpPr txBox="1"/>
          <p:nvPr/>
        </p:nvSpPr>
        <p:spPr>
          <a:xfrm>
            <a:off x="6948238" y="1400846"/>
            <a:ext cx="3343702"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Reducing restrictive practice</a:t>
            </a:r>
          </a:p>
        </p:txBody>
      </p:sp>
    </p:spTree>
    <p:extLst>
      <p:ext uri="{BB962C8B-B14F-4D97-AF65-F5344CB8AC3E}">
        <p14:creationId xmlns:p14="http://schemas.microsoft.com/office/powerpoint/2010/main" val="12711982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EAA72F7-2437-46EA-B7DA-69CE62CBB631}"/>
              </a:ext>
            </a:extLst>
          </p:cNvPr>
          <p:cNvSpPr txBox="1"/>
          <p:nvPr/>
        </p:nvSpPr>
        <p:spPr>
          <a:xfrm>
            <a:off x="249229" y="-266912"/>
            <a:ext cx="8676286" cy="1956841"/>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 also set out to </a:t>
            </a:r>
          </a:p>
        </p:txBody>
      </p:sp>
      <p:pic>
        <p:nvPicPr>
          <p:cNvPr id="6" name="Picture 5">
            <a:extLst>
              <a:ext uri="{FF2B5EF4-FFF2-40B4-BE49-F238E27FC236}">
                <a16:creationId xmlns:a16="http://schemas.microsoft.com/office/drawing/2014/main" id="{9D6DFA4A-3839-47FE-227D-516C0492C3C0}"/>
              </a:ext>
            </a:extLst>
          </p:cNvPr>
          <p:cNvPicPr>
            <a:picLocks noChangeAspect="1"/>
          </p:cNvPicPr>
          <p:nvPr/>
        </p:nvPicPr>
        <p:blipFill>
          <a:blip r:embed="rId2"/>
          <a:stretch>
            <a:fillRect/>
          </a:stretch>
        </p:blipFill>
        <p:spPr>
          <a:xfrm>
            <a:off x="10858723" y="217895"/>
            <a:ext cx="1084048" cy="845853"/>
          </a:xfrm>
          <a:prstGeom prst="rect">
            <a:avLst/>
          </a:prstGeom>
        </p:spPr>
      </p:pic>
      <p:pic>
        <p:nvPicPr>
          <p:cNvPr id="9" name="Picture 8" descr="Business woman holding sign">
            <a:extLst>
              <a:ext uri="{FF2B5EF4-FFF2-40B4-BE49-F238E27FC236}">
                <a16:creationId xmlns:a16="http://schemas.microsoft.com/office/drawing/2014/main" id="{C3CB56A6-CFFB-EF70-66CF-3C616219C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4182" y="217895"/>
            <a:ext cx="2677874" cy="6574779"/>
          </a:xfrm>
          <a:prstGeom prst="rect">
            <a:avLst/>
          </a:prstGeom>
        </p:spPr>
      </p:pic>
      <p:sp>
        <p:nvSpPr>
          <p:cNvPr id="10" name="TextBox 9">
            <a:extLst>
              <a:ext uri="{FF2B5EF4-FFF2-40B4-BE49-F238E27FC236}">
                <a16:creationId xmlns:a16="http://schemas.microsoft.com/office/drawing/2014/main" id="{2DC6229E-D424-5BD8-130A-5099F49A5EDD}"/>
              </a:ext>
            </a:extLst>
          </p:cNvPr>
          <p:cNvSpPr txBox="1"/>
          <p:nvPr/>
        </p:nvSpPr>
        <p:spPr>
          <a:xfrm>
            <a:off x="8569071" y="1991786"/>
            <a:ext cx="195827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FF0066"/>
                </a:solidFill>
                <a:effectLst/>
                <a:uLnTx/>
                <a:uFillTx/>
                <a:latin typeface="Arial" panose="020B0604020202020204" pitchFamily="34" charset="0"/>
                <a:ea typeface="+mn-ea"/>
                <a:cs typeface="Arial" panose="020B0604020202020204" pitchFamily="34" charset="0"/>
              </a:rPr>
              <a:t>Harness the good stuff!</a:t>
            </a:r>
          </a:p>
        </p:txBody>
      </p:sp>
      <p:graphicFrame>
        <p:nvGraphicFramePr>
          <p:cNvPr id="11" name="Content Placeholder 2">
            <a:extLst>
              <a:ext uri="{FF2B5EF4-FFF2-40B4-BE49-F238E27FC236}">
                <a16:creationId xmlns:a16="http://schemas.microsoft.com/office/drawing/2014/main" id="{18C214FD-7696-E0F6-1B7F-039F8D7E41D7}"/>
              </a:ext>
            </a:extLst>
          </p:cNvPr>
          <p:cNvGraphicFramePr/>
          <p:nvPr/>
        </p:nvGraphicFramePr>
        <p:xfrm>
          <a:off x="249229" y="1594131"/>
          <a:ext cx="7964187" cy="51985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22457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36FC9-FF85-AFA0-2893-D51A98E82C2F}"/>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ALL means </a:t>
            </a:r>
            <a:r>
              <a:rPr lang="en-GB" dirty="0">
                <a:solidFill>
                  <a:srgbClr val="0070C0"/>
                </a:solidFill>
                <a:latin typeface="Arial" panose="020B0604020202020204" pitchFamily="34" charset="0"/>
                <a:cs typeface="Arial" panose="020B0604020202020204" pitchFamily="34" charset="0"/>
              </a:rPr>
              <a:t>ALL </a:t>
            </a:r>
          </a:p>
        </p:txBody>
      </p:sp>
      <p:sp>
        <p:nvSpPr>
          <p:cNvPr id="3" name="Content Placeholder 2">
            <a:extLst>
              <a:ext uri="{FF2B5EF4-FFF2-40B4-BE49-F238E27FC236}">
                <a16:creationId xmlns:a16="http://schemas.microsoft.com/office/drawing/2014/main" id="{158B4CDF-1C2B-27A4-6FF5-C724C002E302}"/>
              </a:ext>
            </a:extLst>
          </p:cNvPr>
          <p:cNvSpPr>
            <a:spLocks noGrp="1"/>
          </p:cNvSpPr>
          <p:nvPr>
            <p:ph idx="1"/>
          </p:nvPr>
        </p:nvSpPr>
        <p:spPr>
          <a:xfrm>
            <a:off x="838200" y="1831258"/>
            <a:ext cx="7789752" cy="1167768"/>
          </a:xfrm>
        </p:spPr>
        <p:txBody>
          <a:bodyPr>
            <a:normAutofit/>
          </a:bodyPr>
          <a:lstStyle/>
          <a:p>
            <a:pPr marL="0" indent="0">
              <a:buNone/>
            </a:pPr>
            <a:r>
              <a:rPr lang="en-GB" sz="3600" dirty="0">
                <a:latin typeface="Arial" panose="020B0604020202020204" pitchFamily="34" charset="0"/>
                <a:cs typeface="Arial" panose="020B0604020202020204" pitchFamily="34" charset="0"/>
              </a:rPr>
              <a:t>The NHS Constitution for England states:</a:t>
            </a:r>
          </a:p>
          <a:p>
            <a:pPr marL="0" indent="0">
              <a:buNone/>
            </a:pPr>
            <a:endParaRPr lang="en-GB" dirty="0"/>
          </a:p>
        </p:txBody>
      </p:sp>
      <p:pic>
        <p:nvPicPr>
          <p:cNvPr id="4" name="Picture 3" descr="A blue and black logo&#10;&#10;Description automatically generated">
            <a:extLst>
              <a:ext uri="{FF2B5EF4-FFF2-40B4-BE49-F238E27FC236}">
                <a16:creationId xmlns:a16="http://schemas.microsoft.com/office/drawing/2014/main" id="{7A43B38F-B57F-250E-87B6-633296700D8E}"/>
              </a:ext>
            </a:extLst>
          </p:cNvPr>
          <p:cNvPicPr>
            <a:picLocks noChangeAspect="1"/>
          </p:cNvPicPr>
          <p:nvPr/>
        </p:nvPicPr>
        <p:blipFill>
          <a:blip r:embed="rId2"/>
          <a:stretch>
            <a:fillRect/>
          </a:stretch>
        </p:blipFill>
        <p:spPr>
          <a:xfrm>
            <a:off x="10858723" y="217895"/>
            <a:ext cx="1084048" cy="845853"/>
          </a:xfrm>
          <a:prstGeom prst="rect">
            <a:avLst/>
          </a:prstGeom>
        </p:spPr>
      </p:pic>
      <p:pic>
        <p:nvPicPr>
          <p:cNvPr id="5" name="Picture 4" descr="A logo for the nhs constitution&#10;&#10;Description automatically generated">
            <a:extLst>
              <a:ext uri="{FF2B5EF4-FFF2-40B4-BE49-F238E27FC236}">
                <a16:creationId xmlns:a16="http://schemas.microsoft.com/office/drawing/2014/main" id="{928914B2-C5BB-E5C3-599C-8E486CA20EAF}"/>
              </a:ext>
            </a:extLst>
          </p:cNvPr>
          <p:cNvPicPr>
            <a:picLocks noChangeAspect="1"/>
          </p:cNvPicPr>
          <p:nvPr/>
        </p:nvPicPr>
        <p:blipFill>
          <a:blip r:embed="rId3"/>
          <a:stretch>
            <a:fillRect/>
          </a:stretch>
        </p:blipFill>
        <p:spPr>
          <a:xfrm>
            <a:off x="8959675" y="1401824"/>
            <a:ext cx="2868109" cy="40543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9" name="TextBox 5">
            <a:extLst>
              <a:ext uri="{FF2B5EF4-FFF2-40B4-BE49-F238E27FC236}">
                <a16:creationId xmlns:a16="http://schemas.microsoft.com/office/drawing/2014/main" id="{2DC2F497-002F-FD87-C687-2B6CB0FEC1AC}"/>
              </a:ext>
            </a:extLst>
          </p:cNvPr>
          <p:cNvGraphicFramePr/>
          <p:nvPr/>
        </p:nvGraphicFramePr>
        <p:xfrm>
          <a:off x="838199" y="3258810"/>
          <a:ext cx="7789753" cy="26776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277585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E63B86AA-D5A5-9425-959E-1F63F7E4F6A9}"/>
              </a:ext>
            </a:extLst>
          </p:cNvPr>
          <p:cNvGraphicFramePr/>
          <p:nvPr/>
        </p:nvGraphicFramePr>
        <p:xfrm>
          <a:off x="3196206" y="1185587"/>
          <a:ext cx="8464492" cy="55770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lowchart: Connector 3">
            <a:extLst>
              <a:ext uri="{FF2B5EF4-FFF2-40B4-BE49-F238E27FC236}">
                <a16:creationId xmlns:a16="http://schemas.microsoft.com/office/drawing/2014/main" id="{B2DD0AFB-0C72-A3A7-E157-B3277D533CD3}"/>
              </a:ext>
            </a:extLst>
          </p:cNvPr>
          <p:cNvSpPr/>
          <p:nvPr/>
        </p:nvSpPr>
        <p:spPr>
          <a:xfrm>
            <a:off x="6523839" y="2971615"/>
            <a:ext cx="1963024" cy="200496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One workforce/  service for the whole provision</a:t>
            </a:r>
          </a:p>
        </p:txBody>
      </p:sp>
      <p:sp>
        <p:nvSpPr>
          <p:cNvPr id="2" name="Rectangle 1">
            <a:extLst>
              <a:ext uri="{FF2B5EF4-FFF2-40B4-BE49-F238E27FC236}">
                <a16:creationId xmlns:a16="http://schemas.microsoft.com/office/drawing/2014/main" id="{367C8972-7A10-6A07-8F35-A5C7C4A49741}"/>
              </a:ext>
            </a:extLst>
          </p:cNvPr>
          <p:cNvSpPr/>
          <p:nvPr/>
        </p:nvSpPr>
        <p:spPr>
          <a:xfrm>
            <a:off x="3562524" y="382836"/>
            <a:ext cx="7133439" cy="7262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A service for all Children, Young People &amp; families, for all mental health presentations &amp; needs</a:t>
            </a:r>
          </a:p>
        </p:txBody>
      </p:sp>
      <p:pic>
        <p:nvPicPr>
          <p:cNvPr id="3" name="Picture 2">
            <a:extLst>
              <a:ext uri="{FF2B5EF4-FFF2-40B4-BE49-F238E27FC236}">
                <a16:creationId xmlns:a16="http://schemas.microsoft.com/office/drawing/2014/main" id="{D9892A27-0670-F955-026D-34422B85EFB9}"/>
              </a:ext>
            </a:extLst>
          </p:cNvPr>
          <p:cNvPicPr>
            <a:picLocks noChangeAspect="1"/>
          </p:cNvPicPr>
          <p:nvPr/>
        </p:nvPicPr>
        <p:blipFill>
          <a:blip r:embed="rId7"/>
          <a:stretch>
            <a:fillRect/>
          </a:stretch>
        </p:blipFill>
        <p:spPr>
          <a:xfrm>
            <a:off x="10858723" y="217895"/>
            <a:ext cx="1084048" cy="845853"/>
          </a:xfrm>
          <a:prstGeom prst="rect">
            <a:avLst/>
          </a:prstGeom>
        </p:spPr>
      </p:pic>
      <p:sp>
        <p:nvSpPr>
          <p:cNvPr id="6" name="TextBox 5">
            <a:extLst>
              <a:ext uri="{FF2B5EF4-FFF2-40B4-BE49-F238E27FC236}">
                <a16:creationId xmlns:a16="http://schemas.microsoft.com/office/drawing/2014/main" id="{3BFDB58B-DE56-8EC2-35EA-746AF427CE32}"/>
              </a:ext>
            </a:extLst>
          </p:cNvPr>
          <p:cNvSpPr txBox="1"/>
          <p:nvPr/>
        </p:nvSpPr>
        <p:spPr>
          <a:xfrm>
            <a:off x="6523839" y="1109105"/>
            <a:ext cx="1756095" cy="646331"/>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New service functions</a:t>
            </a:r>
          </a:p>
        </p:txBody>
      </p:sp>
      <p:sp>
        <p:nvSpPr>
          <p:cNvPr id="7" name="TextBox 6">
            <a:extLst>
              <a:ext uri="{FF2B5EF4-FFF2-40B4-BE49-F238E27FC236}">
                <a16:creationId xmlns:a16="http://schemas.microsoft.com/office/drawing/2014/main" id="{1C93A125-1B7B-F85A-7E93-BF40300F5297}"/>
              </a:ext>
            </a:extLst>
          </p:cNvPr>
          <p:cNvSpPr txBox="1"/>
          <p:nvPr/>
        </p:nvSpPr>
        <p:spPr>
          <a:xfrm>
            <a:off x="362982" y="1277866"/>
            <a:ext cx="3120133" cy="4710713"/>
          </a:xfrm>
          <a:prstGeom prst="rect">
            <a:avLst/>
          </a:prstGeom>
          <a:noFill/>
          <a:ln>
            <a:solidFill>
              <a:schemeClr val="accent1"/>
            </a:solidFill>
          </a:ln>
        </p:spPr>
        <p:txBody>
          <a:bodyPr wrap="square" rtlCol="0">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As a result of a whole system review, a new model has been developed for children and young people's inpatient care. </a:t>
            </a: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Delivering smaller, more local inpatient wards within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Local Mental Health Centres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including provision for High Intensity Areas (previously PICUs). </a:t>
            </a: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To enable more children and young people to be supported at home (and to return home sooner after hospital admission), some resources will be refocused to deliver alternatives to inpatient admissions. This includes:</a:t>
            </a:r>
            <a:endPar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Day Services</a:t>
            </a:r>
            <a:endPar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Intensive Support Service (providing home outreach)</a:t>
            </a:r>
            <a:endPar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15000"/>
              </a:lnSpc>
              <a:spcBef>
                <a:spcPts val="0"/>
              </a:spcBef>
              <a:spcAft>
                <a:spcPts val="1000"/>
              </a:spcAft>
              <a:buClrTx/>
              <a:buSzTx/>
              <a:buFont typeface="Symbol" panose="05050102010706020507" pitchFamily="18" charset="2"/>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Consultation and Advice Service (providing team-around-the-professional support and second opinions).</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7609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2B126B3-4B52-6F89-FE30-BE7864E5F462}"/>
              </a:ext>
            </a:extLst>
          </p:cNvPr>
          <p:cNvSpPr>
            <a:spLocks noGrp="1"/>
          </p:cNvSpPr>
          <p:nvPr>
            <p:ph type="title"/>
          </p:nvPr>
        </p:nvSpPr>
        <p:spPr>
          <a:xfrm>
            <a:off x="838200" y="556996"/>
            <a:ext cx="10515600" cy="650084"/>
          </a:xfrm>
        </p:spPr>
        <p:txBody>
          <a:bodyPr vert="horz" lIns="91440" tIns="45720" rIns="91440" bIns="45720" rtlCol="0" anchor="ctr">
            <a:normAutofit/>
          </a:bodyPr>
          <a:lstStyle/>
          <a:p>
            <a:pPr algn="ctr"/>
            <a:r>
              <a:rPr lang="en-US" sz="3200" b="1" kern="1200" dirty="0">
                <a:solidFill>
                  <a:schemeClr val="accent1"/>
                </a:solidFill>
              </a:rPr>
              <a:t>Key Messages </a:t>
            </a:r>
          </a:p>
        </p:txBody>
      </p:sp>
      <p:pic>
        <p:nvPicPr>
          <p:cNvPr id="6" name="Picture 5" descr="A blue and black logo&#10;&#10;Description automatically generated">
            <a:extLst>
              <a:ext uri="{FF2B5EF4-FFF2-40B4-BE49-F238E27FC236}">
                <a16:creationId xmlns:a16="http://schemas.microsoft.com/office/drawing/2014/main" id="{C6CBB194-D32E-1123-7D45-B3C17C1E1FC3}"/>
              </a:ext>
            </a:extLst>
          </p:cNvPr>
          <p:cNvPicPr>
            <a:picLocks noChangeAspect="1"/>
          </p:cNvPicPr>
          <p:nvPr/>
        </p:nvPicPr>
        <p:blipFill>
          <a:blip r:embed="rId2"/>
          <a:stretch>
            <a:fillRect/>
          </a:stretch>
        </p:blipFill>
        <p:spPr>
          <a:xfrm>
            <a:off x="10888719" y="182879"/>
            <a:ext cx="1085182" cy="841321"/>
          </a:xfrm>
          <a:prstGeom prst="rect">
            <a:avLst/>
          </a:prstGeom>
        </p:spPr>
      </p:pic>
      <p:graphicFrame>
        <p:nvGraphicFramePr>
          <p:cNvPr id="4" name="Content Placeholder 3">
            <a:extLst>
              <a:ext uri="{FF2B5EF4-FFF2-40B4-BE49-F238E27FC236}">
                <a16:creationId xmlns:a16="http://schemas.microsoft.com/office/drawing/2014/main" id="{4BD0E61A-B7B2-A27D-A481-05987EADEA64}"/>
              </a:ext>
            </a:extLst>
          </p:cNvPr>
          <p:cNvGraphicFramePr>
            <a:graphicFrameLocks noGrp="1"/>
          </p:cNvGraphicFramePr>
          <p:nvPr>
            <p:ph sz="quarter" idx="10"/>
            <p:extLst>
              <p:ext uri="{D42A27DB-BD31-4B8C-83A1-F6EECF244321}">
                <p14:modId xmlns:p14="http://schemas.microsoft.com/office/powerpoint/2010/main" val="1959710731"/>
              </p:ext>
            </p:extLst>
          </p:nvPr>
        </p:nvGraphicFramePr>
        <p:xfrm>
          <a:off x="208721" y="1151761"/>
          <a:ext cx="11771508" cy="54680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23911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0C47F-FDC3-A2BE-8B4E-FEAB2C5F047E}"/>
              </a:ext>
            </a:extLst>
          </p:cNvPr>
          <p:cNvSpPr>
            <a:spLocks noGrp="1"/>
          </p:cNvSpPr>
          <p:nvPr>
            <p:ph type="ctrTitle"/>
          </p:nvPr>
        </p:nvSpPr>
        <p:spPr/>
        <p:txBody>
          <a:bodyPr/>
          <a:lstStyle/>
          <a:p>
            <a:r>
              <a:rPr lang="en-GB" sz="4000" b="1" dirty="0">
                <a:effectLst/>
                <a:latin typeface="Arial" panose="020B0604020202020204" pitchFamily="34" charset="0"/>
                <a:ea typeface="Calibri" panose="020F0502020204030204" pitchFamily="34" charset="0"/>
              </a:rPr>
              <a:t>Aims of this event </a:t>
            </a:r>
            <a:endParaRPr lang="en-GB" sz="4000" dirty="0"/>
          </a:p>
        </p:txBody>
      </p:sp>
      <p:sp>
        <p:nvSpPr>
          <p:cNvPr id="4" name="Text Placeholder 3">
            <a:extLst>
              <a:ext uri="{FF2B5EF4-FFF2-40B4-BE49-F238E27FC236}">
                <a16:creationId xmlns:a16="http://schemas.microsoft.com/office/drawing/2014/main" id="{0AF9C9B2-0E3F-F03D-0FC4-7C8245477E28}"/>
              </a:ext>
            </a:extLst>
          </p:cNvPr>
          <p:cNvSpPr>
            <a:spLocks noGrp="1"/>
          </p:cNvSpPr>
          <p:nvPr>
            <p:ph type="body" sz="quarter" idx="13"/>
          </p:nvPr>
        </p:nvSpPr>
        <p:spPr>
          <a:xfrm>
            <a:off x="509002" y="4787848"/>
            <a:ext cx="6259513" cy="488950"/>
          </a:xfrm>
        </p:spPr>
        <p:txBody>
          <a:bodyPr/>
          <a:lstStyle/>
          <a:p>
            <a:r>
              <a:rPr lang="en-GB" sz="2400" dirty="0">
                <a:effectLst/>
                <a:latin typeface="Arial" panose="020B0604020202020204" pitchFamily="34" charset="0"/>
                <a:ea typeface="Calibri" panose="020F0502020204030204" pitchFamily="34" charset="0"/>
              </a:rPr>
              <a:t>Sue North/ Anne Worrall-Davies</a:t>
            </a:r>
            <a:endParaRPr lang="en-GB" dirty="0"/>
          </a:p>
          <a:p>
            <a:endParaRPr lang="en-GB" dirty="0"/>
          </a:p>
        </p:txBody>
      </p:sp>
    </p:spTree>
    <p:extLst>
      <p:ext uri="{BB962C8B-B14F-4D97-AF65-F5344CB8AC3E}">
        <p14:creationId xmlns:p14="http://schemas.microsoft.com/office/powerpoint/2010/main" val="27373834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45A152-6607-D579-6BD2-BF90538F05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 y="240030"/>
            <a:ext cx="11224260" cy="6435090"/>
          </a:xfrm>
          <a:prstGeom prst="rect">
            <a:avLst/>
          </a:prstGeom>
        </p:spPr>
      </p:pic>
    </p:spTree>
    <p:extLst>
      <p:ext uri="{BB962C8B-B14F-4D97-AF65-F5344CB8AC3E}">
        <p14:creationId xmlns:p14="http://schemas.microsoft.com/office/powerpoint/2010/main" val="42932028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85EED-B8B5-4E09-A0EC-8BD2CF133BA6}"/>
              </a:ext>
            </a:extLst>
          </p:cNvPr>
          <p:cNvSpPr>
            <a:spLocks noGrp="1"/>
          </p:cNvSpPr>
          <p:nvPr>
            <p:ph type="title"/>
          </p:nvPr>
        </p:nvSpPr>
        <p:spPr/>
        <p:txBody>
          <a:bodyPr rtlCol="0"/>
          <a:lstStyle/>
          <a:p>
            <a:pPr rtl="0"/>
            <a:r>
              <a:rPr lang="en-US" dirty="0"/>
              <a:t>Predicted </a:t>
            </a:r>
            <a:r>
              <a:rPr lang="en-US" sz="4400" kern="1200" dirty="0">
                <a:latin typeface="+mj-lt"/>
                <a:ea typeface="+mj-ea"/>
                <a:cs typeface="+mj-cs"/>
              </a:rPr>
              <a:t>CYP Intensive Mental Health Service</a:t>
            </a:r>
            <a:r>
              <a:rPr lang="en-GB" dirty="0"/>
              <a:t> milestones</a:t>
            </a:r>
          </a:p>
        </p:txBody>
      </p:sp>
      <p:graphicFrame>
        <p:nvGraphicFramePr>
          <p:cNvPr id="3" name="Diagram 2" descr="Placeholder timeline&#10;">
            <a:extLst>
              <a:ext uri="{FF2B5EF4-FFF2-40B4-BE49-F238E27FC236}">
                <a16:creationId xmlns:a16="http://schemas.microsoft.com/office/drawing/2014/main" id="{073C5A0D-DFE8-4C7D-834F-C6443FF17576}"/>
              </a:ext>
            </a:extLst>
          </p:cNvPr>
          <p:cNvGraphicFramePr/>
          <p:nvPr/>
        </p:nvGraphicFramePr>
        <p:xfrm>
          <a:off x="559522" y="1247775"/>
          <a:ext cx="10939605" cy="53816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A33FE59F-C488-D79D-1A65-4948105648DE}"/>
              </a:ext>
            </a:extLst>
          </p:cNvPr>
          <p:cNvSpPr txBox="1"/>
          <p:nvPr/>
        </p:nvSpPr>
        <p:spPr>
          <a:xfrm>
            <a:off x="4085439" y="2332139"/>
            <a:ext cx="2172748" cy="507831"/>
          </a:xfrm>
          <a:prstGeom prst="rect">
            <a:avLst/>
          </a:prstGeom>
          <a:noFill/>
        </p:spPr>
        <p:txBody>
          <a:bodyPr wrap="square" rtlCol="0">
            <a:spAutoFit/>
          </a:bodyPr>
          <a:lstStyle/>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GB" sz="15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Sharing of tools, case studies etc via futures</a:t>
            </a:r>
          </a:p>
        </p:txBody>
      </p:sp>
    </p:spTree>
    <p:extLst>
      <p:ext uri="{BB962C8B-B14F-4D97-AF65-F5344CB8AC3E}">
        <p14:creationId xmlns:p14="http://schemas.microsoft.com/office/powerpoint/2010/main" val="7150579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07A20-5E55-2754-7FDB-A46ABE32A38C}"/>
              </a:ext>
            </a:extLst>
          </p:cNvPr>
          <p:cNvSpPr>
            <a:spLocks noGrp="1"/>
          </p:cNvSpPr>
          <p:nvPr>
            <p:ph type="ctrTitle"/>
          </p:nvPr>
        </p:nvSpPr>
        <p:spPr/>
        <p:txBody>
          <a:bodyPr/>
          <a:lstStyle/>
          <a:p>
            <a:r>
              <a:rPr lang="en-GB" dirty="0"/>
              <a:t>Comfort break</a:t>
            </a:r>
          </a:p>
        </p:txBody>
      </p:sp>
      <p:sp>
        <p:nvSpPr>
          <p:cNvPr id="3" name="Subtitle 2">
            <a:extLst>
              <a:ext uri="{FF2B5EF4-FFF2-40B4-BE49-F238E27FC236}">
                <a16:creationId xmlns:a16="http://schemas.microsoft.com/office/drawing/2014/main" id="{43844488-315C-2622-1D25-CF85805BB84C}"/>
              </a:ext>
            </a:extLst>
          </p:cNvPr>
          <p:cNvSpPr>
            <a:spLocks noGrp="1"/>
          </p:cNvSpPr>
          <p:nvPr>
            <p:ph type="subTitle" idx="1"/>
          </p:nvPr>
        </p:nvSpPr>
        <p:spPr/>
        <p:txBody>
          <a:bodyPr/>
          <a:lstStyle/>
          <a:p>
            <a:r>
              <a:rPr lang="en-GB" dirty="0"/>
              <a:t>10 minutes</a:t>
            </a:r>
          </a:p>
        </p:txBody>
      </p:sp>
    </p:spTree>
    <p:extLst>
      <p:ext uri="{BB962C8B-B14F-4D97-AF65-F5344CB8AC3E}">
        <p14:creationId xmlns:p14="http://schemas.microsoft.com/office/powerpoint/2010/main" val="32221096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1ACA22B4-587D-45DF-0B27-E7CCC9823A74}"/>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5400" b="1" kern="1200" dirty="0">
                <a:solidFill>
                  <a:schemeClr val="tx1"/>
                </a:solidFill>
                <a:effectLst/>
                <a:latin typeface="+mj-lt"/>
                <a:ea typeface="+mj-ea"/>
                <a:cs typeface="+mj-cs"/>
              </a:rPr>
              <a:t>Breakout rooms </a:t>
            </a:r>
            <a:endParaRPr lang="en-US" sz="5400" kern="1200" dirty="0">
              <a:solidFill>
                <a:schemeClr val="tx1"/>
              </a:solidFill>
              <a:latin typeface="+mj-lt"/>
              <a:ea typeface="+mj-ea"/>
              <a:cs typeface="+mj-cs"/>
            </a:endParaRPr>
          </a:p>
        </p:txBody>
      </p:sp>
      <p:sp>
        <p:nvSpPr>
          <p:cNvPr id="2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F6335652-CD59-E728-4783-58478E69D3BC}"/>
              </a:ext>
            </a:extLst>
          </p:cNvPr>
          <p:cNvSpPr>
            <a:spLocks noGrp="1"/>
          </p:cNvSpPr>
          <p:nvPr>
            <p:ph sz="quarter" idx="10"/>
          </p:nvPr>
        </p:nvSpPr>
        <p:spPr>
          <a:xfrm>
            <a:off x="630936" y="2807208"/>
            <a:ext cx="3429000" cy="3410712"/>
          </a:xfrm>
        </p:spPr>
        <p:txBody>
          <a:bodyPr vert="horz" lIns="91440" tIns="45720" rIns="91440" bIns="45720" rtlCol="0" anchor="t">
            <a:normAutofit/>
          </a:bodyPr>
          <a:lstStyle/>
          <a:p>
            <a:pPr marL="0"/>
            <a:r>
              <a:rPr lang="en-US" sz="2200">
                <a:latin typeface="+mn-lt"/>
                <a:cs typeface="+mn-cs"/>
              </a:rPr>
              <a:t>We will be sending you all into break out rooms. </a:t>
            </a:r>
          </a:p>
          <a:p>
            <a:pPr marL="0"/>
            <a:r>
              <a:rPr lang="en-US" sz="2200">
                <a:latin typeface="+mn-lt"/>
                <a:cs typeface="+mn-cs"/>
              </a:rPr>
              <a:t>Due to the number on this call we will have several rooms but will be covering the same three questions in every room. </a:t>
            </a:r>
          </a:p>
          <a:p>
            <a:pPr marL="0"/>
            <a:endParaRPr lang="en-US" sz="2200">
              <a:latin typeface="+mn-lt"/>
              <a:cs typeface="+mn-cs"/>
            </a:endParaRPr>
          </a:p>
          <a:p>
            <a:pPr marL="0"/>
            <a:endParaRPr lang="en-US" sz="2200">
              <a:latin typeface="+mn-lt"/>
              <a:cs typeface="+mn-cs"/>
            </a:endParaRPr>
          </a:p>
        </p:txBody>
      </p:sp>
      <p:pic>
        <p:nvPicPr>
          <p:cNvPr id="8" name="Picture 7" descr="A blue and black logo&#10;&#10;Description automatically generated">
            <a:extLst>
              <a:ext uri="{FF2B5EF4-FFF2-40B4-BE49-F238E27FC236}">
                <a16:creationId xmlns:a16="http://schemas.microsoft.com/office/drawing/2014/main" id="{1B471488-3A0F-CD43-9843-0D732FBF675A}"/>
              </a:ext>
            </a:extLst>
          </p:cNvPr>
          <p:cNvPicPr>
            <a:picLocks noChangeAspect="1"/>
          </p:cNvPicPr>
          <p:nvPr/>
        </p:nvPicPr>
        <p:blipFill>
          <a:blip r:embed="rId2"/>
          <a:stretch>
            <a:fillRect/>
          </a:stretch>
        </p:blipFill>
        <p:spPr>
          <a:xfrm>
            <a:off x="10888719" y="182879"/>
            <a:ext cx="1085182" cy="841321"/>
          </a:xfrm>
          <a:prstGeom prst="rect">
            <a:avLst/>
          </a:prstGeom>
        </p:spPr>
      </p:pic>
      <p:graphicFrame>
        <p:nvGraphicFramePr>
          <p:cNvPr id="7" name="Table 6">
            <a:extLst>
              <a:ext uri="{FF2B5EF4-FFF2-40B4-BE49-F238E27FC236}">
                <a16:creationId xmlns:a16="http://schemas.microsoft.com/office/drawing/2014/main" id="{08820BE1-4A9D-B3F5-EAE9-F964D77D4296}"/>
              </a:ext>
            </a:extLst>
          </p:cNvPr>
          <p:cNvGraphicFramePr>
            <a:graphicFrameLocks noGrp="1"/>
          </p:cNvGraphicFramePr>
          <p:nvPr>
            <p:extLst>
              <p:ext uri="{D42A27DB-BD31-4B8C-83A1-F6EECF244321}">
                <p14:modId xmlns:p14="http://schemas.microsoft.com/office/powerpoint/2010/main" val="880610016"/>
              </p:ext>
            </p:extLst>
          </p:nvPr>
        </p:nvGraphicFramePr>
        <p:xfrm>
          <a:off x="4674108" y="1207079"/>
          <a:ext cx="6903720" cy="5195875"/>
        </p:xfrm>
        <a:graphic>
          <a:graphicData uri="http://schemas.openxmlformats.org/drawingml/2006/table">
            <a:tbl>
              <a:tblPr>
                <a:tableStyleId>{5C22544A-7EE6-4342-B048-85BDC9FD1C3A}</a:tableStyleId>
              </a:tblPr>
              <a:tblGrid>
                <a:gridCol w="6903720">
                  <a:extLst>
                    <a:ext uri="{9D8B030D-6E8A-4147-A177-3AD203B41FA5}">
                      <a16:colId xmlns:a16="http://schemas.microsoft.com/office/drawing/2014/main" val="2148483432"/>
                    </a:ext>
                  </a:extLst>
                </a:gridCol>
              </a:tblGrid>
              <a:tr h="5195875">
                <a:tc>
                  <a:txBody>
                    <a:bodyPr/>
                    <a:lstStyle/>
                    <a:p>
                      <a:pPr algn="l">
                        <a:lnSpc>
                          <a:spcPct val="115000"/>
                        </a:lnSpc>
                        <a:spcAft>
                          <a:spcPts val="1000"/>
                        </a:spcAft>
                      </a:pPr>
                      <a:r>
                        <a:rPr lang="en-GB" sz="1700" dirty="0">
                          <a:effectLst/>
                        </a:rPr>
                        <a:t>Breakout room questions:</a:t>
                      </a:r>
                    </a:p>
                    <a:p>
                      <a:pPr marL="342900" lvl="0" indent="-342900" algn="l">
                        <a:lnSpc>
                          <a:spcPct val="115000"/>
                        </a:lnSpc>
                        <a:spcAft>
                          <a:spcPts val="1000"/>
                        </a:spcAft>
                        <a:buFont typeface="+mj-lt"/>
                        <a:buAutoNum type="arabicPeriod"/>
                      </a:pPr>
                      <a:r>
                        <a:rPr lang="en-GB" sz="1700" dirty="0">
                          <a:effectLst/>
                        </a:rPr>
                        <a:t>What aspects of the proposed new model are likely to help this group of children, young people and their families and how can we address any areas that might result in unintended consequences for them? What do you think are the key enablers and solutions to achieve this.</a:t>
                      </a:r>
                    </a:p>
                    <a:p>
                      <a:pPr marL="342900" lvl="0" indent="-342900" algn="l">
                        <a:lnSpc>
                          <a:spcPct val="115000"/>
                        </a:lnSpc>
                        <a:spcAft>
                          <a:spcPts val="1000"/>
                        </a:spcAft>
                        <a:buFont typeface="+mj-lt"/>
                        <a:buAutoNum type="arabicPeriod"/>
                      </a:pPr>
                      <a:r>
                        <a:rPr lang="en-GB" sz="1700" dirty="0">
                          <a:effectLst/>
                        </a:rPr>
                        <a:t>Given the principles of the proposed model, in terms of developing intensive community support as an alternative to admission, what can we do to ensure that this group of young people and their families receive the right support – what else / different / additional adjustments do we need to make to these services for these YP and their families.</a:t>
                      </a:r>
                    </a:p>
                    <a:p>
                      <a:pPr marL="342900" lvl="0" indent="-342900" algn="l">
                        <a:lnSpc>
                          <a:spcPct val="115000"/>
                        </a:lnSpc>
                        <a:spcAft>
                          <a:spcPts val="1000"/>
                        </a:spcAft>
                        <a:buFont typeface="+mj-lt"/>
                        <a:buAutoNum type="arabicPeriod"/>
                      </a:pPr>
                      <a:r>
                        <a:rPr lang="en-GB" sz="1700" dirty="0">
                          <a:effectLst/>
                        </a:rPr>
                        <a:t>Workforce is key to supporting all young people in the proposed model, for this particular group of young people what do you see as the key areas that we need to focus on to ensure that staff are supported to drive improvement in the quality of care.</a:t>
                      </a:r>
                      <a:endParaRPr lang="en-GB" sz="1700"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endParaRPr>
                    </a:p>
                  </a:txBody>
                  <a:tcPr marL="136156" marR="136156" marT="0" marB="0"/>
                </a:tc>
                <a:extLst>
                  <a:ext uri="{0D108BD9-81ED-4DB2-BD59-A6C34878D82A}">
                    <a16:rowId xmlns:a16="http://schemas.microsoft.com/office/drawing/2014/main" val="1900255633"/>
                  </a:ext>
                </a:extLst>
              </a:tr>
            </a:tbl>
          </a:graphicData>
        </a:graphic>
      </p:graphicFrame>
    </p:spTree>
    <p:extLst>
      <p:ext uri="{BB962C8B-B14F-4D97-AF65-F5344CB8AC3E}">
        <p14:creationId xmlns:p14="http://schemas.microsoft.com/office/powerpoint/2010/main" val="31733860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23">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25">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B153FC-08B5-BB82-F47B-1E280F6516F6}"/>
              </a:ext>
            </a:extLst>
          </p:cNvPr>
          <p:cNvSpPr>
            <a:spLocks noGrp="1"/>
          </p:cNvSpPr>
          <p:nvPr>
            <p:ph type="title"/>
          </p:nvPr>
        </p:nvSpPr>
        <p:spPr>
          <a:xfrm>
            <a:off x="6574587" y="2322158"/>
            <a:ext cx="4805996" cy="1297115"/>
          </a:xfrm>
        </p:spPr>
        <p:txBody>
          <a:bodyPr vert="horz" lIns="91440" tIns="45720" rIns="91440" bIns="45720" rtlCol="0" anchor="t">
            <a:normAutofit/>
          </a:bodyPr>
          <a:lstStyle/>
          <a:p>
            <a:r>
              <a:rPr lang="en-US" sz="4000" b="1" kern="1200" dirty="0">
                <a:solidFill>
                  <a:schemeClr val="tx2"/>
                </a:solidFill>
                <a:effectLst/>
                <a:latin typeface="+mj-lt"/>
                <a:ea typeface="+mj-ea"/>
                <a:cs typeface="+mj-cs"/>
              </a:rPr>
              <a:t>Feedback </a:t>
            </a:r>
            <a:endParaRPr lang="en-US" sz="4000" kern="1200" dirty="0">
              <a:solidFill>
                <a:schemeClr val="tx2"/>
              </a:solidFill>
              <a:latin typeface="+mj-lt"/>
              <a:ea typeface="+mj-ea"/>
              <a:cs typeface="+mj-cs"/>
            </a:endParaRPr>
          </a:p>
        </p:txBody>
      </p:sp>
      <p:sp>
        <p:nvSpPr>
          <p:cNvPr id="3" name="Content Placeholder 2">
            <a:extLst>
              <a:ext uri="{FF2B5EF4-FFF2-40B4-BE49-F238E27FC236}">
                <a16:creationId xmlns:a16="http://schemas.microsoft.com/office/drawing/2014/main" id="{47F7D4B3-40D5-D884-313A-A4058081457C}"/>
              </a:ext>
            </a:extLst>
          </p:cNvPr>
          <p:cNvSpPr>
            <a:spLocks noGrp="1"/>
          </p:cNvSpPr>
          <p:nvPr>
            <p:ph sz="quarter" idx="10"/>
          </p:nvPr>
        </p:nvSpPr>
        <p:spPr>
          <a:xfrm>
            <a:off x="6590966" y="3428999"/>
            <a:ext cx="4805691" cy="838831"/>
          </a:xfrm>
        </p:spPr>
        <p:txBody>
          <a:bodyPr vert="horz" lIns="91440" tIns="45720" rIns="91440" bIns="45720" rtlCol="0" anchor="b">
            <a:normAutofit/>
          </a:bodyPr>
          <a:lstStyle/>
          <a:p>
            <a:pPr marL="0" indent="0">
              <a:buNone/>
            </a:pPr>
            <a:r>
              <a:rPr lang="en-US" sz="2000" kern="1200">
                <a:solidFill>
                  <a:schemeClr val="tx2"/>
                </a:solidFill>
                <a:latin typeface="+mn-lt"/>
                <a:ea typeface="+mn-ea"/>
                <a:cs typeface="+mn-cs"/>
              </a:rPr>
              <a:t>The facilitator from each room to feedback on one key point from their room.</a:t>
            </a:r>
          </a:p>
        </p:txBody>
      </p:sp>
      <p:pic>
        <p:nvPicPr>
          <p:cNvPr id="7" name="Graphic 6" descr="Board Room">
            <a:extLst>
              <a:ext uri="{FF2B5EF4-FFF2-40B4-BE49-F238E27FC236}">
                <a16:creationId xmlns:a16="http://schemas.microsoft.com/office/drawing/2014/main" id="{E5FAB4B5-9BFD-DAFC-A5FB-4EB35C137AE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43" name="Group 27">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29" name="Freeform: Shape 28">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29">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descr="A blue and black logo&#10;&#10;Description automatically generated">
            <a:extLst>
              <a:ext uri="{FF2B5EF4-FFF2-40B4-BE49-F238E27FC236}">
                <a16:creationId xmlns:a16="http://schemas.microsoft.com/office/drawing/2014/main" id="{F9F75FAA-58D0-43BD-AB0B-2A8D55294ECF}"/>
              </a:ext>
            </a:extLst>
          </p:cNvPr>
          <p:cNvPicPr>
            <a:picLocks noChangeAspect="1"/>
          </p:cNvPicPr>
          <p:nvPr/>
        </p:nvPicPr>
        <p:blipFill>
          <a:blip r:embed="rId4"/>
          <a:stretch>
            <a:fillRect/>
          </a:stretch>
        </p:blipFill>
        <p:spPr>
          <a:xfrm>
            <a:off x="10888719" y="182879"/>
            <a:ext cx="1085182" cy="841321"/>
          </a:xfrm>
          <a:prstGeom prst="rect">
            <a:avLst/>
          </a:prstGeom>
        </p:spPr>
      </p:pic>
    </p:spTree>
    <p:extLst>
      <p:ext uri="{BB962C8B-B14F-4D97-AF65-F5344CB8AC3E}">
        <p14:creationId xmlns:p14="http://schemas.microsoft.com/office/powerpoint/2010/main" val="21686568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9EF30C2-29AC-4A0D-BC0A-A679CF113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9FD305CE-681A-5CD3-F7ED-94A552D1D621}"/>
              </a:ext>
            </a:extLst>
          </p:cNvPr>
          <p:cNvSpPr>
            <a:spLocks noGrp="1"/>
          </p:cNvSpPr>
          <p:nvPr>
            <p:ph type="title"/>
          </p:nvPr>
        </p:nvSpPr>
        <p:spPr>
          <a:xfrm>
            <a:off x="5125197" y="2646286"/>
            <a:ext cx="6589707" cy="2387600"/>
          </a:xfrm>
        </p:spPr>
        <p:txBody>
          <a:bodyPr vert="horz" lIns="91440" tIns="45720" rIns="91440" bIns="45720" rtlCol="0" anchor="b">
            <a:normAutofit/>
          </a:bodyPr>
          <a:lstStyle/>
          <a:p>
            <a:pPr algn="r"/>
            <a:r>
              <a:rPr lang="en-US" sz="6000" kern="1200" dirty="0">
                <a:solidFill>
                  <a:srgbClr val="FFFFFF"/>
                </a:solidFill>
                <a:latin typeface="+mj-lt"/>
                <a:ea typeface="+mj-ea"/>
                <a:cs typeface="+mj-cs"/>
              </a:rPr>
              <a:t>Any Questions?</a:t>
            </a:r>
            <a:br>
              <a:rPr lang="en-US" sz="6000" kern="1200" dirty="0">
                <a:solidFill>
                  <a:srgbClr val="FFFFFF"/>
                </a:solidFill>
                <a:latin typeface="+mj-lt"/>
                <a:ea typeface="+mj-ea"/>
                <a:cs typeface="+mj-cs"/>
              </a:rPr>
            </a:br>
            <a:r>
              <a:rPr lang="en-GB" sz="3200" b="1" dirty="0">
                <a:effectLst/>
                <a:latin typeface="Arial" panose="020B0604020202020204" pitchFamily="34" charset="0"/>
                <a:ea typeface="Calibri" panose="020F0502020204030204" pitchFamily="34" charset="0"/>
              </a:rPr>
              <a:t>Next steps &amp; Close</a:t>
            </a:r>
            <a:endParaRPr lang="en-US" sz="6000" kern="1200" dirty="0">
              <a:solidFill>
                <a:srgbClr val="FFFFFF"/>
              </a:solidFill>
              <a:latin typeface="+mj-lt"/>
              <a:ea typeface="+mj-ea"/>
              <a:cs typeface="+mj-cs"/>
            </a:endParaRPr>
          </a:p>
        </p:txBody>
      </p:sp>
      <p:cxnSp>
        <p:nvCxnSpPr>
          <p:cNvPr id="13" name="Straight Connector 12">
            <a:extLst>
              <a:ext uri="{FF2B5EF4-FFF2-40B4-BE49-F238E27FC236}">
                <a16:creationId xmlns:a16="http://schemas.microsoft.com/office/drawing/2014/main" id="{266A0658-1CC4-4B0D-AAB7-A702286AF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41"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5" name="Freeform: Shape 14">
            <a:extLst>
              <a:ext uri="{FF2B5EF4-FFF2-40B4-BE49-F238E27FC236}">
                <a16:creationId xmlns:a16="http://schemas.microsoft.com/office/drawing/2014/main" id="{A04F1504-431A-4D86-9091-AE7E4B333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2348"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A804283-B929-4503-802F-4585376E2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AD3811F5-514E-49A4-B382-673ED228A4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9044" y="514898"/>
            <a:ext cx="2393351"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067AD921-1CEE-4C1B-9AA3-C66D908DD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Arc 22">
            <a:extLst>
              <a:ext uri="{FF2B5EF4-FFF2-40B4-BE49-F238E27FC236}">
                <a16:creationId xmlns:a16="http://schemas.microsoft.com/office/drawing/2014/main" id="{C36A08F5-3B56-47C5-A371-9187BE56E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39683" y="4203427"/>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5C9D76A-E530-B890-3C12-50BFB60A66B9}"/>
              </a:ext>
            </a:extLst>
          </p:cNvPr>
          <p:cNvPicPr>
            <a:picLocks noChangeAspect="1"/>
          </p:cNvPicPr>
          <p:nvPr/>
        </p:nvPicPr>
        <p:blipFill>
          <a:blip r:embed="rId2"/>
          <a:stretch>
            <a:fillRect/>
          </a:stretch>
        </p:blipFill>
        <p:spPr>
          <a:xfrm>
            <a:off x="10801170" y="514898"/>
            <a:ext cx="1085182" cy="841321"/>
          </a:xfrm>
          <a:prstGeom prst="rect">
            <a:avLst/>
          </a:prstGeom>
        </p:spPr>
      </p:pic>
    </p:spTree>
    <p:extLst>
      <p:ext uri="{BB962C8B-B14F-4D97-AF65-F5344CB8AC3E}">
        <p14:creationId xmlns:p14="http://schemas.microsoft.com/office/powerpoint/2010/main" val="4085398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AFE37-C2AC-32A3-F2AB-CCE7C1049917}"/>
              </a:ext>
            </a:extLst>
          </p:cNvPr>
          <p:cNvSpPr>
            <a:spLocks noGrp="1"/>
          </p:cNvSpPr>
          <p:nvPr>
            <p:ph type="ctrTitle"/>
          </p:nvPr>
        </p:nvSpPr>
        <p:spPr/>
        <p:txBody>
          <a:bodyPr/>
          <a:lstStyle/>
          <a:p>
            <a:r>
              <a:rPr lang="en-GB" sz="4000" b="1" dirty="0">
                <a:effectLst/>
                <a:latin typeface="Arial" panose="020B0604020202020204" pitchFamily="34" charset="0"/>
                <a:ea typeface="Calibri" panose="020F0502020204030204" pitchFamily="34" charset="0"/>
              </a:rPr>
              <a:t>Family's voices </a:t>
            </a:r>
            <a:endParaRPr lang="en-GB" sz="4000" dirty="0"/>
          </a:p>
        </p:txBody>
      </p:sp>
      <p:sp>
        <p:nvSpPr>
          <p:cNvPr id="3" name="Subtitle 2">
            <a:extLst>
              <a:ext uri="{FF2B5EF4-FFF2-40B4-BE49-F238E27FC236}">
                <a16:creationId xmlns:a16="http://schemas.microsoft.com/office/drawing/2014/main" id="{1CA718FB-0374-7186-9D6B-7FF7FAD85DAE}"/>
              </a:ext>
            </a:extLst>
          </p:cNvPr>
          <p:cNvSpPr>
            <a:spLocks noGrp="1"/>
          </p:cNvSpPr>
          <p:nvPr>
            <p:ph type="subTitle" idx="1"/>
          </p:nvPr>
        </p:nvSpPr>
        <p:spPr>
          <a:xfrm>
            <a:off x="432000" y="4062013"/>
            <a:ext cx="7973051" cy="1024967"/>
          </a:xfrm>
        </p:spPr>
        <p:txBody>
          <a:bodyPr>
            <a:normAutofit/>
          </a:bodyPr>
          <a:lstStyle/>
          <a:p>
            <a:r>
              <a:rPr lang="en-GB" sz="2400" dirty="0">
                <a:effectLst/>
                <a:latin typeface="Arial" panose="020B0604020202020204" pitchFamily="34" charset="0"/>
                <a:ea typeface="Calibri" panose="020F0502020204030204" pitchFamily="34" charset="0"/>
              </a:rPr>
              <a:t>Mary Busk &amp; Sahil Dodhia</a:t>
            </a:r>
            <a:endParaRPr lang="en-GB" sz="2400" dirty="0"/>
          </a:p>
        </p:txBody>
      </p:sp>
    </p:spTree>
    <p:extLst>
      <p:ext uri="{BB962C8B-B14F-4D97-AF65-F5344CB8AC3E}">
        <p14:creationId xmlns:p14="http://schemas.microsoft.com/office/powerpoint/2010/main" val="4072134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7A2E7-6DEB-1A1E-D80D-D956043C115D}"/>
              </a:ext>
            </a:extLst>
          </p:cNvPr>
          <p:cNvSpPr>
            <a:spLocks noGrp="1"/>
          </p:cNvSpPr>
          <p:nvPr>
            <p:ph type="ctrTitle"/>
          </p:nvPr>
        </p:nvSpPr>
        <p:spPr/>
        <p:txBody>
          <a:bodyPr/>
          <a:lstStyle/>
          <a:p>
            <a:r>
              <a:rPr lang="en-GB" sz="4000" b="1" dirty="0">
                <a:effectLst/>
                <a:latin typeface="Arial" panose="020B0604020202020204" pitchFamily="34" charset="0"/>
                <a:ea typeface="Calibri" panose="020F0502020204030204" pitchFamily="34" charset="0"/>
              </a:rPr>
              <a:t>What we know – Presentation of slides </a:t>
            </a:r>
            <a:endParaRPr lang="en-GB" sz="4000" dirty="0"/>
          </a:p>
        </p:txBody>
      </p:sp>
      <p:sp>
        <p:nvSpPr>
          <p:cNvPr id="3" name="Subtitle 2">
            <a:extLst>
              <a:ext uri="{FF2B5EF4-FFF2-40B4-BE49-F238E27FC236}">
                <a16:creationId xmlns:a16="http://schemas.microsoft.com/office/drawing/2014/main" id="{98D3D1B4-9DB4-9725-F2DD-5A643EE4005C}"/>
              </a:ext>
            </a:extLst>
          </p:cNvPr>
          <p:cNvSpPr>
            <a:spLocks noGrp="1"/>
          </p:cNvSpPr>
          <p:nvPr>
            <p:ph type="subTitle" idx="1"/>
          </p:nvPr>
        </p:nvSpPr>
        <p:spPr>
          <a:xfrm>
            <a:off x="432000" y="3888758"/>
            <a:ext cx="7973051" cy="1024967"/>
          </a:xfrm>
        </p:spPr>
        <p:txBody>
          <a:bodyPr>
            <a:normAutofit/>
          </a:bodyPr>
          <a:lstStyle/>
          <a:p>
            <a:r>
              <a:rPr lang="en-GB" sz="2400" dirty="0">
                <a:effectLst/>
                <a:latin typeface="Arial" panose="020B0604020202020204" pitchFamily="34" charset="0"/>
                <a:ea typeface="Calibri" panose="020F0502020204030204" pitchFamily="34" charset="0"/>
              </a:rPr>
              <a:t>Naomi Price </a:t>
            </a:r>
            <a:endParaRPr lang="en-GB" sz="2400" dirty="0"/>
          </a:p>
        </p:txBody>
      </p:sp>
    </p:spTree>
    <p:extLst>
      <p:ext uri="{BB962C8B-B14F-4D97-AF65-F5344CB8AC3E}">
        <p14:creationId xmlns:p14="http://schemas.microsoft.com/office/powerpoint/2010/main" val="798672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184DE-E13D-DDF7-C3A8-4881C0F05B79}"/>
              </a:ext>
            </a:extLst>
          </p:cNvPr>
          <p:cNvSpPr>
            <a:spLocks noGrp="1"/>
          </p:cNvSpPr>
          <p:nvPr>
            <p:ph type="title"/>
          </p:nvPr>
        </p:nvSpPr>
        <p:spPr/>
        <p:txBody>
          <a:bodyPr anchor="ctr">
            <a:normAutofit/>
          </a:bodyPr>
          <a:lstStyle/>
          <a:p>
            <a:r>
              <a:rPr lang="en-GB" dirty="0"/>
              <a:t>Current Commissioned Capacity </a:t>
            </a:r>
          </a:p>
        </p:txBody>
      </p:sp>
      <p:graphicFrame>
        <p:nvGraphicFramePr>
          <p:cNvPr id="4" name="Content Placeholder 3">
            <a:extLst>
              <a:ext uri="{FF2B5EF4-FFF2-40B4-BE49-F238E27FC236}">
                <a16:creationId xmlns:a16="http://schemas.microsoft.com/office/drawing/2014/main" id="{3BB69AD9-0C34-7C74-49F0-306F84D3F8A1}"/>
              </a:ext>
            </a:extLst>
          </p:cNvPr>
          <p:cNvGraphicFramePr>
            <a:graphicFrameLocks/>
          </p:cNvGraphicFramePr>
          <p:nvPr/>
        </p:nvGraphicFramePr>
        <p:xfrm>
          <a:off x="2073809" y="3999966"/>
          <a:ext cx="4901184" cy="2263140"/>
        </p:xfrm>
        <a:graphic>
          <a:graphicData uri="http://schemas.openxmlformats.org/drawingml/2006/table">
            <a:tbl>
              <a:tblPr/>
              <a:tblGrid>
                <a:gridCol w="2652034">
                  <a:extLst>
                    <a:ext uri="{9D8B030D-6E8A-4147-A177-3AD203B41FA5}">
                      <a16:colId xmlns:a16="http://schemas.microsoft.com/office/drawing/2014/main" val="2039962356"/>
                    </a:ext>
                  </a:extLst>
                </a:gridCol>
                <a:gridCol w="2249150">
                  <a:extLst>
                    <a:ext uri="{9D8B030D-6E8A-4147-A177-3AD203B41FA5}">
                      <a16:colId xmlns:a16="http://schemas.microsoft.com/office/drawing/2014/main" val="1877269775"/>
                    </a:ext>
                  </a:extLst>
                </a:gridCol>
              </a:tblGrid>
              <a:tr h="224702">
                <a:tc>
                  <a:txBody>
                    <a:bodyPr/>
                    <a:lstStyle/>
                    <a:p>
                      <a:pPr algn="l" fontAlgn="b"/>
                      <a:r>
                        <a:rPr lang="en-GB" sz="1600" b="1" i="0" u="none" strike="noStrike" dirty="0">
                          <a:solidFill>
                            <a:srgbClr val="FFFFFF"/>
                          </a:solidFill>
                          <a:effectLst/>
                          <a:highlight>
                            <a:srgbClr val="156082"/>
                          </a:highlight>
                          <a:latin typeface="Calibri" panose="020F0502020204030204" pitchFamily="34" charset="0"/>
                        </a:rPr>
                        <a:t>Location Region</a:t>
                      </a:r>
                    </a:p>
                  </a:txBody>
                  <a:tcPr marL="7620" marR="7620" marT="7620" marB="0" anchor="b">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156082"/>
                    </a:solidFill>
                  </a:tcPr>
                </a:tc>
                <a:tc>
                  <a:txBody>
                    <a:bodyPr/>
                    <a:lstStyle/>
                    <a:p>
                      <a:pPr algn="l" fontAlgn="b"/>
                      <a:r>
                        <a:rPr lang="en-GB" sz="1600" b="1" i="0" u="none" strike="noStrike" dirty="0">
                          <a:solidFill>
                            <a:srgbClr val="FFFFFF"/>
                          </a:solidFill>
                          <a:effectLst/>
                          <a:highlight>
                            <a:srgbClr val="156082"/>
                          </a:highlight>
                          <a:latin typeface="Calibri" panose="020F0502020204030204" pitchFamily="34" charset="0"/>
                        </a:rPr>
                        <a:t>General Adolescent LD</a:t>
                      </a:r>
                    </a:p>
                  </a:txBody>
                  <a:tcPr marL="7620" marR="7620" marT="762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156082"/>
                    </a:solidFill>
                  </a:tcPr>
                </a:tc>
                <a:extLst>
                  <a:ext uri="{0D108BD9-81ED-4DB2-BD59-A6C34878D82A}">
                    <a16:rowId xmlns:a16="http://schemas.microsoft.com/office/drawing/2014/main" val="739307740"/>
                  </a:ext>
                </a:extLst>
              </a:tr>
              <a:tr h="224702">
                <a:tc>
                  <a:txBody>
                    <a:bodyPr/>
                    <a:lstStyle/>
                    <a:p>
                      <a:pPr algn="l" fontAlgn="b"/>
                      <a:r>
                        <a:rPr lang="en-GB" sz="1600" b="0" i="0" u="none" strike="noStrike" dirty="0">
                          <a:solidFill>
                            <a:srgbClr val="000000"/>
                          </a:solidFill>
                          <a:effectLst/>
                          <a:highlight>
                            <a:srgbClr val="83CCEB"/>
                          </a:highlight>
                          <a:latin typeface="Calibri" panose="020F0502020204030204" pitchFamily="34" charset="0"/>
                        </a:rPr>
                        <a:t>North East And Yorkshire</a:t>
                      </a:r>
                    </a:p>
                  </a:txBody>
                  <a:tcPr marL="7620" marR="7620" marT="762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3CCEB"/>
                    </a:solidFill>
                  </a:tcPr>
                </a:tc>
                <a:tc>
                  <a:txBody>
                    <a:bodyPr/>
                    <a:lstStyle/>
                    <a:p>
                      <a:pPr algn="r" fontAlgn="b"/>
                      <a:r>
                        <a:rPr lang="en-GB" sz="1600" b="0" i="0" u="none" strike="noStrike" dirty="0">
                          <a:solidFill>
                            <a:srgbClr val="000000"/>
                          </a:solidFill>
                          <a:effectLst/>
                          <a:highlight>
                            <a:srgbClr val="83CCEB"/>
                          </a:highlight>
                          <a:latin typeface="Calibri" panose="020F0502020204030204" pitchFamily="34" charset="0"/>
                        </a:rPr>
                        <a:t>11</a:t>
                      </a:r>
                    </a:p>
                  </a:txBody>
                  <a:tcPr marL="7620" marR="7620" marT="762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3CCEB"/>
                    </a:solidFill>
                  </a:tcPr>
                </a:tc>
                <a:extLst>
                  <a:ext uri="{0D108BD9-81ED-4DB2-BD59-A6C34878D82A}">
                    <a16:rowId xmlns:a16="http://schemas.microsoft.com/office/drawing/2014/main" val="3435458132"/>
                  </a:ext>
                </a:extLst>
              </a:tr>
              <a:tr h="224702">
                <a:tc>
                  <a:txBody>
                    <a:bodyPr/>
                    <a:lstStyle/>
                    <a:p>
                      <a:pPr algn="l" fontAlgn="b"/>
                      <a:r>
                        <a:rPr lang="en-GB" sz="1600" b="0" i="0" u="none" strike="noStrike">
                          <a:solidFill>
                            <a:srgbClr val="000000"/>
                          </a:solidFill>
                          <a:effectLst/>
                          <a:highlight>
                            <a:srgbClr val="C0E6F5"/>
                          </a:highlight>
                          <a:latin typeface="Calibri" panose="020F0502020204030204" pitchFamily="34" charset="0"/>
                        </a:rPr>
                        <a:t>North West</a:t>
                      </a:r>
                    </a:p>
                  </a:txBody>
                  <a:tcPr marL="7620" marR="7620" marT="762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E6F5"/>
                    </a:solidFill>
                  </a:tcPr>
                </a:tc>
                <a:tc>
                  <a:txBody>
                    <a:bodyPr/>
                    <a:lstStyle/>
                    <a:p>
                      <a:pPr algn="r" fontAlgn="b"/>
                      <a:r>
                        <a:rPr lang="en-GB" sz="1600" b="0" i="0" u="none" strike="noStrike" dirty="0">
                          <a:solidFill>
                            <a:srgbClr val="000000"/>
                          </a:solidFill>
                          <a:effectLst/>
                          <a:highlight>
                            <a:srgbClr val="C0E6F5"/>
                          </a:highlight>
                          <a:latin typeface="Calibri" panose="020F0502020204030204" pitchFamily="34" charset="0"/>
                        </a:rPr>
                        <a:t>0</a:t>
                      </a:r>
                    </a:p>
                  </a:txBody>
                  <a:tcPr marL="7620" marR="7620" marT="762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E6F5"/>
                    </a:solidFill>
                  </a:tcPr>
                </a:tc>
                <a:extLst>
                  <a:ext uri="{0D108BD9-81ED-4DB2-BD59-A6C34878D82A}">
                    <a16:rowId xmlns:a16="http://schemas.microsoft.com/office/drawing/2014/main" val="2953900316"/>
                  </a:ext>
                </a:extLst>
              </a:tr>
              <a:tr h="224702">
                <a:tc>
                  <a:txBody>
                    <a:bodyPr/>
                    <a:lstStyle/>
                    <a:p>
                      <a:pPr algn="l" fontAlgn="b"/>
                      <a:r>
                        <a:rPr lang="en-GB" sz="1600" b="0" i="0" u="none" strike="noStrike" dirty="0">
                          <a:solidFill>
                            <a:srgbClr val="000000"/>
                          </a:solidFill>
                          <a:effectLst/>
                          <a:highlight>
                            <a:srgbClr val="83CCEB"/>
                          </a:highlight>
                          <a:latin typeface="Calibri" panose="020F0502020204030204" pitchFamily="34" charset="0"/>
                        </a:rPr>
                        <a:t>Midlands</a:t>
                      </a:r>
                    </a:p>
                  </a:txBody>
                  <a:tcPr marL="7620" marR="7620" marT="762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3CCEB"/>
                    </a:solidFill>
                  </a:tcPr>
                </a:tc>
                <a:tc>
                  <a:txBody>
                    <a:bodyPr/>
                    <a:lstStyle/>
                    <a:p>
                      <a:pPr algn="r" fontAlgn="b"/>
                      <a:r>
                        <a:rPr lang="en-GB" sz="1600" b="0" i="0" u="none" strike="noStrike" dirty="0">
                          <a:solidFill>
                            <a:srgbClr val="000000"/>
                          </a:solidFill>
                          <a:effectLst/>
                          <a:highlight>
                            <a:srgbClr val="83CCEB"/>
                          </a:highlight>
                          <a:latin typeface="Calibri" panose="020F0502020204030204" pitchFamily="34" charset="0"/>
                        </a:rPr>
                        <a:t>12</a:t>
                      </a:r>
                    </a:p>
                  </a:txBody>
                  <a:tcPr marL="7620" marR="7620" marT="762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3CCEB"/>
                    </a:solidFill>
                  </a:tcPr>
                </a:tc>
                <a:extLst>
                  <a:ext uri="{0D108BD9-81ED-4DB2-BD59-A6C34878D82A}">
                    <a16:rowId xmlns:a16="http://schemas.microsoft.com/office/drawing/2014/main" val="1828510883"/>
                  </a:ext>
                </a:extLst>
              </a:tr>
              <a:tr h="224702">
                <a:tc>
                  <a:txBody>
                    <a:bodyPr/>
                    <a:lstStyle/>
                    <a:p>
                      <a:pPr algn="l" fontAlgn="b"/>
                      <a:r>
                        <a:rPr lang="en-GB" sz="1600" b="0" i="0" u="none" strike="noStrike">
                          <a:solidFill>
                            <a:srgbClr val="000000"/>
                          </a:solidFill>
                          <a:effectLst/>
                          <a:highlight>
                            <a:srgbClr val="C0E6F5"/>
                          </a:highlight>
                          <a:latin typeface="Calibri" panose="020F0502020204030204" pitchFamily="34" charset="0"/>
                        </a:rPr>
                        <a:t>East Of England</a:t>
                      </a:r>
                    </a:p>
                  </a:txBody>
                  <a:tcPr marL="7620" marR="7620" marT="762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E6F5"/>
                    </a:solidFill>
                  </a:tcPr>
                </a:tc>
                <a:tc>
                  <a:txBody>
                    <a:bodyPr/>
                    <a:lstStyle/>
                    <a:p>
                      <a:pPr algn="r" fontAlgn="b"/>
                      <a:r>
                        <a:rPr lang="en-GB" sz="1600" b="0" i="0" u="none" strike="noStrike" dirty="0">
                          <a:solidFill>
                            <a:srgbClr val="000000"/>
                          </a:solidFill>
                          <a:effectLst/>
                          <a:highlight>
                            <a:srgbClr val="C0E6F5"/>
                          </a:highlight>
                          <a:latin typeface="Calibri" panose="020F0502020204030204" pitchFamily="34" charset="0"/>
                        </a:rPr>
                        <a:t>0</a:t>
                      </a:r>
                    </a:p>
                  </a:txBody>
                  <a:tcPr marL="7620" marR="7620" marT="762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E6F5"/>
                    </a:solidFill>
                  </a:tcPr>
                </a:tc>
                <a:extLst>
                  <a:ext uri="{0D108BD9-81ED-4DB2-BD59-A6C34878D82A}">
                    <a16:rowId xmlns:a16="http://schemas.microsoft.com/office/drawing/2014/main" val="3349544653"/>
                  </a:ext>
                </a:extLst>
              </a:tr>
              <a:tr h="224702">
                <a:tc>
                  <a:txBody>
                    <a:bodyPr/>
                    <a:lstStyle/>
                    <a:p>
                      <a:pPr algn="l" fontAlgn="b"/>
                      <a:r>
                        <a:rPr lang="en-GB" sz="1600" b="0" i="0" u="none" strike="noStrike">
                          <a:solidFill>
                            <a:srgbClr val="000000"/>
                          </a:solidFill>
                          <a:effectLst/>
                          <a:highlight>
                            <a:srgbClr val="83CCEB"/>
                          </a:highlight>
                          <a:latin typeface="Calibri" panose="020F0502020204030204" pitchFamily="34" charset="0"/>
                        </a:rPr>
                        <a:t>London</a:t>
                      </a:r>
                    </a:p>
                  </a:txBody>
                  <a:tcPr marL="7620" marR="7620" marT="762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3CCEB"/>
                    </a:solidFill>
                  </a:tcPr>
                </a:tc>
                <a:tc>
                  <a:txBody>
                    <a:bodyPr/>
                    <a:lstStyle/>
                    <a:p>
                      <a:pPr algn="r" fontAlgn="b"/>
                      <a:r>
                        <a:rPr lang="en-GB" sz="1600" b="0" i="0" u="none" strike="noStrike" dirty="0">
                          <a:solidFill>
                            <a:srgbClr val="000000"/>
                          </a:solidFill>
                          <a:effectLst/>
                          <a:highlight>
                            <a:srgbClr val="83CCEB"/>
                          </a:highlight>
                          <a:latin typeface="Calibri" panose="020F0502020204030204" pitchFamily="34" charset="0"/>
                        </a:rPr>
                        <a:t>5</a:t>
                      </a:r>
                    </a:p>
                  </a:txBody>
                  <a:tcPr marL="7620" marR="7620" marT="762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3CCEB"/>
                    </a:solidFill>
                  </a:tcPr>
                </a:tc>
                <a:extLst>
                  <a:ext uri="{0D108BD9-81ED-4DB2-BD59-A6C34878D82A}">
                    <a16:rowId xmlns:a16="http://schemas.microsoft.com/office/drawing/2014/main" val="503439905"/>
                  </a:ext>
                </a:extLst>
              </a:tr>
              <a:tr h="224702">
                <a:tc>
                  <a:txBody>
                    <a:bodyPr/>
                    <a:lstStyle/>
                    <a:p>
                      <a:pPr algn="l" fontAlgn="b"/>
                      <a:r>
                        <a:rPr lang="en-GB" sz="1600" b="0" i="0" u="none" strike="noStrike">
                          <a:solidFill>
                            <a:srgbClr val="000000"/>
                          </a:solidFill>
                          <a:effectLst/>
                          <a:highlight>
                            <a:srgbClr val="C0E6F5"/>
                          </a:highlight>
                          <a:latin typeface="Calibri" panose="020F0502020204030204" pitchFamily="34" charset="0"/>
                        </a:rPr>
                        <a:t>South East</a:t>
                      </a:r>
                    </a:p>
                  </a:txBody>
                  <a:tcPr marL="7620" marR="7620" marT="762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E6F5"/>
                    </a:solidFill>
                  </a:tcPr>
                </a:tc>
                <a:tc>
                  <a:txBody>
                    <a:bodyPr/>
                    <a:lstStyle/>
                    <a:p>
                      <a:pPr algn="r" fontAlgn="b"/>
                      <a:r>
                        <a:rPr lang="en-GB" sz="1600" b="0" i="0" u="none" strike="noStrike" dirty="0">
                          <a:solidFill>
                            <a:srgbClr val="000000"/>
                          </a:solidFill>
                          <a:effectLst/>
                          <a:highlight>
                            <a:srgbClr val="C0E6F5"/>
                          </a:highlight>
                          <a:latin typeface="Calibri" panose="020F0502020204030204" pitchFamily="34" charset="0"/>
                        </a:rPr>
                        <a:t>0</a:t>
                      </a:r>
                    </a:p>
                  </a:txBody>
                  <a:tcPr marL="7620" marR="7620" marT="762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E6F5"/>
                    </a:solidFill>
                  </a:tcPr>
                </a:tc>
                <a:extLst>
                  <a:ext uri="{0D108BD9-81ED-4DB2-BD59-A6C34878D82A}">
                    <a16:rowId xmlns:a16="http://schemas.microsoft.com/office/drawing/2014/main" val="2097903630"/>
                  </a:ext>
                </a:extLst>
              </a:tr>
              <a:tr h="224702">
                <a:tc>
                  <a:txBody>
                    <a:bodyPr/>
                    <a:lstStyle/>
                    <a:p>
                      <a:pPr algn="l" fontAlgn="b"/>
                      <a:r>
                        <a:rPr lang="en-GB" sz="1600" b="0" i="0" u="none" strike="noStrike">
                          <a:solidFill>
                            <a:srgbClr val="000000"/>
                          </a:solidFill>
                          <a:effectLst/>
                          <a:highlight>
                            <a:srgbClr val="83CCEB"/>
                          </a:highlight>
                          <a:latin typeface="Calibri" panose="020F0502020204030204" pitchFamily="34" charset="0"/>
                        </a:rPr>
                        <a:t>South West</a:t>
                      </a:r>
                    </a:p>
                  </a:txBody>
                  <a:tcPr marL="7620" marR="7620" marT="762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3CCEB"/>
                    </a:solidFill>
                  </a:tcPr>
                </a:tc>
                <a:tc>
                  <a:txBody>
                    <a:bodyPr/>
                    <a:lstStyle/>
                    <a:p>
                      <a:pPr algn="r" fontAlgn="b"/>
                      <a:r>
                        <a:rPr lang="en-GB" sz="1600" b="0" i="0" u="none" strike="noStrike" dirty="0">
                          <a:solidFill>
                            <a:srgbClr val="000000"/>
                          </a:solidFill>
                          <a:effectLst/>
                          <a:highlight>
                            <a:srgbClr val="83CCEB"/>
                          </a:highlight>
                          <a:latin typeface="Calibri" panose="020F0502020204030204" pitchFamily="34" charset="0"/>
                        </a:rPr>
                        <a:t>0</a:t>
                      </a:r>
                    </a:p>
                  </a:txBody>
                  <a:tcPr marL="7620" marR="7620" marT="762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83CCEB"/>
                    </a:solidFill>
                  </a:tcPr>
                </a:tc>
                <a:extLst>
                  <a:ext uri="{0D108BD9-81ED-4DB2-BD59-A6C34878D82A}">
                    <a16:rowId xmlns:a16="http://schemas.microsoft.com/office/drawing/2014/main" val="3424493419"/>
                  </a:ext>
                </a:extLst>
              </a:tr>
              <a:tr h="224702">
                <a:tc>
                  <a:txBody>
                    <a:bodyPr/>
                    <a:lstStyle/>
                    <a:p>
                      <a:pPr algn="l" fontAlgn="b"/>
                      <a:r>
                        <a:rPr lang="en-GB" sz="1600" b="0" i="0" u="none" strike="noStrike">
                          <a:solidFill>
                            <a:srgbClr val="000000"/>
                          </a:solidFill>
                          <a:effectLst/>
                          <a:highlight>
                            <a:srgbClr val="C0E6F5"/>
                          </a:highlight>
                          <a:latin typeface="Calibri" panose="020F0502020204030204" pitchFamily="34" charset="0"/>
                        </a:rPr>
                        <a:t>Location Region Totals</a:t>
                      </a:r>
                    </a:p>
                  </a:txBody>
                  <a:tcPr marL="7620" marR="7620" marT="762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E6F5"/>
                    </a:solidFill>
                  </a:tcPr>
                </a:tc>
                <a:tc>
                  <a:txBody>
                    <a:bodyPr/>
                    <a:lstStyle/>
                    <a:p>
                      <a:pPr algn="r" fontAlgn="b"/>
                      <a:r>
                        <a:rPr lang="en-GB" sz="1600" b="0" i="0" u="none" strike="noStrike" dirty="0">
                          <a:solidFill>
                            <a:srgbClr val="000000"/>
                          </a:solidFill>
                          <a:effectLst/>
                          <a:highlight>
                            <a:srgbClr val="C0E6F5"/>
                          </a:highlight>
                          <a:latin typeface="Calibri" panose="020F0502020204030204" pitchFamily="34" charset="0"/>
                        </a:rPr>
                        <a:t>28</a:t>
                      </a:r>
                    </a:p>
                  </a:txBody>
                  <a:tcPr marL="7620" marR="7620" marT="762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0E6F5"/>
                    </a:solidFill>
                  </a:tcPr>
                </a:tc>
                <a:extLst>
                  <a:ext uri="{0D108BD9-81ED-4DB2-BD59-A6C34878D82A}">
                    <a16:rowId xmlns:a16="http://schemas.microsoft.com/office/drawing/2014/main" val="3249561137"/>
                  </a:ext>
                </a:extLst>
              </a:tr>
            </a:tbl>
          </a:graphicData>
        </a:graphic>
      </p:graphicFrame>
      <p:pic>
        <p:nvPicPr>
          <p:cNvPr id="6" name="Picture 5" descr="A map of the world&#10;&#10;Description automatically generated">
            <a:extLst>
              <a:ext uri="{FF2B5EF4-FFF2-40B4-BE49-F238E27FC236}">
                <a16:creationId xmlns:a16="http://schemas.microsoft.com/office/drawing/2014/main" id="{A5F1802F-46A7-9ECD-6533-6E250FD165E3}"/>
              </a:ext>
            </a:extLst>
          </p:cNvPr>
          <p:cNvPicPr>
            <a:picLocks noChangeAspect="1"/>
          </p:cNvPicPr>
          <p:nvPr/>
        </p:nvPicPr>
        <p:blipFill rotWithShape="1">
          <a:blip r:embed="rId2"/>
          <a:srcRect l="49196" t="3992"/>
          <a:stretch/>
        </p:blipFill>
        <p:spPr>
          <a:xfrm>
            <a:off x="7097626" y="3972028"/>
            <a:ext cx="2300129" cy="2319016"/>
          </a:xfrm>
          <a:prstGeom prst="rect">
            <a:avLst/>
          </a:prstGeom>
        </p:spPr>
      </p:pic>
      <p:graphicFrame>
        <p:nvGraphicFramePr>
          <p:cNvPr id="8" name="Table 7">
            <a:extLst>
              <a:ext uri="{FF2B5EF4-FFF2-40B4-BE49-F238E27FC236}">
                <a16:creationId xmlns:a16="http://schemas.microsoft.com/office/drawing/2014/main" id="{8F12701D-E8DB-FE7A-EF94-FAEF716A6E82}"/>
              </a:ext>
            </a:extLst>
          </p:cNvPr>
          <p:cNvGraphicFramePr>
            <a:graphicFrameLocks noGrp="1"/>
          </p:cNvGraphicFramePr>
          <p:nvPr/>
        </p:nvGraphicFramePr>
        <p:xfrm>
          <a:off x="432000" y="1393152"/>
          <a:ext cx="11404154" cy="2263140"/>
        </p:xfrm>
        <a:graphic>
          <a:graphicData uri="http://schemas.openxmlformats.org/drawingml/2006/table">
            <a:tbl>
              <a:tblPr/>
              <a:tblGrid>
                <a:gridCol w="869173">
                  <a:extLst>
                    <a:ext uri="{9D8B030D-6E8A-4147-A177-3AD203B41FA5}">
                      <a16:colId xmlns:a16="http://schemas.microsoft.com/office/drawing/2014/main" val="1370867485"/>
                    </a:ext>
                  </a:extLst>
                </a:gridCol>
                <a:gridCol w="2607520">
                  <a:extLst>
                    <a:ext uri="{9D8B030D-6E8A-4147-A177-3AD203B41FA5}">
                      <a16:colId xmlns:a16="http://schemas.microsoft.com/office/drawing/2014/main" val="2036107940"/>
                    </a:ext>
                  </a:extLst>
                </a:gridCol>
                <a:gridCol w="2165440">
                  <a:extLst>
                    <a:ext uri="{9D8B030D-6E8A-4147-A177-3AD203B41FA5}">
                      <a16:colId xmlns:a16="http://schemas.microsoft.com/office/drawing/2014/main" val="3341345256"/>
                    </a:ext>
                  </a:extLst>
                </a:gridCol>
                <a:gridCol w="1146410">
                  <a:extLst>
                    <a:ext uri="{9D8B030D-6E8A-4147-A177-3AD203B41FA5}">
                      <a16:colId xmlns:a16="http://schemas.microsoft.com/office/drawing/2014/main" val="1795935628"/>
                    </a:ext>
                  </a:extLst>
                </a:gridCol>
                <a:gridCol w="884159">
                  <a:extLst>
                    <a:ext uri="{9D8B030D-6E8A-4147-A177-3AD203B41FA5}">
                      <a16:colId xmlns:a16="http://schemas.microsoft.com/office/drawing/2014/main" val="956630695"/>
                    </a:ext>
                  </a:extLst>
                </a:gridCol>
                <a:gridCol w="509516">
                  <a:extLst>
                    <a:ext uri="{9D8B030D-6E8A-4147-A177-3AD203B41FA5}">
                      <a16:colId xmlns:a16="http://schemas.microsoft.com/office/drawing/2014/main" val="2256582747"/>
                    </a:ext>
                  </a:extLst>
                </a:gridCol>
                <a:gridCol w="442080">
                  <a:extLst>
                    <a:ext uri="{9D8B030D-6E8A-4147-A177-3AD203B41FA5}">
                      <a16:colId xmlns:a16="http://schemas.microsoft.com/office/drawing/2014/main" val="1002007818"/>
                    </a:ext>
                  </a:extLst>
                </a:gridCol>
                <a:gridCol w="2420198">
                  <a:extLst>
                    <a:ext uri="{9D8B030D-6E8A-4147-A177-3AD203B41FA5}">
                      <a16:colId xmlns:a16="http://schemas.microsoft.com/office/drawing/2014/main" val="304099656"/>
                    </a:ext>
                  </a:extLst>
                </a:gridCol>
                <a:gridCol w="359658">
                  <a:extLst>
                    <a:ext uri="{9D8B030D-6E8A-4147-A177-3AD203B41FA5}">
                      <a16:colId xmlns:a16="http://schemas.microsoft.com/office/drawing/2014/main" val="3956687446"/>
                    </a:ext>
                  </a:extLst>
                </a:gridCol>
              </a:tblGrid>
              <a:tr h="692394">
                <a:tc>
                  <a:txBody>
                    <a:bodyPr/>
                    <a:lstStyle/>
                    <a:p>
                      <a:pPr algn="l" fontAlgn="b"/>
                      <a:r>
                        <a:rPr lang="en-GB" sz="1000" b="0" i="0" u="none" strike="noStrike">
                          <a:effectLst/>
                          <a:latin typeface="Aptos Narrow" panose="020B0004020202020204" pitchFamily="34" charset="0"/>
                        </a:rPr>
                        <a:t>Host Region</a:t>
                      </a:r>
                    </a:p>
                  </a:txBody>
                  <a:tcPr marL="4145" marR="4145" marT="414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000" b="0" i="0" u="none" strike="noStrike">
                          <a:effectLst/>
                          <a:latin typeface="Aptos Narrow" panose="020B0004020202020204" pitchFamily="34" charset="0"/>
                        </a:rPr>
                        <a:t>Host Provider Collaborative</a:t>
                      </a:r>
                    </a:p>
                  </a:txBody>
                  <a:tcPr marL="4145" marR="4145" marT="414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000" b="0" i="0" u="none" strike="noStrike">
                          <a:effectLst/>
                          <a:latin typeface="Aptos Narrow" panose="020B0004020202020204" pitchFamily="34" charset="0"/>
                        </a:rPr>
                        <a:t>Provider</a:t>
                      </a:r>
                    </a:p>
                  </a:txBody>
                  <a:tcPr marL="4145" marR="4145" marT="414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000" b="0" i="0" u="none" strike="noStrike">
                          <a:effectLst/>
                          <a:latin typeface="Aptos Narrow" panose="020B0004020202020204" pitchFamily="34" charset="0"/>
                        </a:rPr>
                        <a:t>Unit</a:t>
                      </a:r>
                    </a:p>
                  </a:txBody>
                  <a:tcPr marL="4145" marR="4145" marT="414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000" b="0" i="0" u="none" strike="noStrike">
                          <a:effectLst/>
                          <a:latin typeface="Aptos Narrow" panose="020B0004020202020204" pitchFamily="34" charset="0"/>
                        </a:rPr>
                        <a:t>Total Commissioned Beds</a:t>
                      </a:r>
                    </a:p>
                  </a:txBody>
                  <a:tcPr marL="4145" marR="4145" marT="414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000" b="0" i="0" u="none" strike="noStrike">
                          <a:effectLst/>
                          <a:latin typeface="Aptos Narrow" panose="020B0004020202020204" pitchFamily="34" charset="0"/>
                        </a:rPr>
                        <a:t>Available Beds</a:t>
                      </a:r>
                    </a:p>
                  </a:txBody>
                  <a:tcPr marL="4145" marR="4145" marT="414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000" b="0" i="0" u="none" strike="noStrike">
                          <a:effectLst/>
                          <a:latin typeface="Aptos Narrow" panose="020B0004020202020204" pitchFamily="34" charset="0"/>
                        </a:rPr>
                        <a:t>Closed Beds</a:t>
                      </a:r>
                    </a:p>
                  </a:txBody>
                  <a:tcPr marL="4145" marR="4145" marT="414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000" b="0" i="0" u="none" strike="noStrike">
                          <a:effectLst/>
                          <a:latin typeface="Aptos Narrow" panose="020B0004020202020204" pitchFamily="34" charset="0"/>
                        </a:rPr>
                        <a:t>Closure Reasons</a:t>
                      </a:r>
                    </a:p>
                  </a:txBody>
                  <a:tcPr marL="4145" marR="4145" marT="414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GB" sz="1000" b="0" i="0" u="none" strike="noStrike">
                          <a:effectLst/>
                          <a:latin typeface="Aptos Narrow" panose="020B0004020202020204" pitchFamily="34" charset="0"/>
                        </a:rPr>
                        <a:t>Bed Occupancy (%)</a:t>
                      </a:r>
                    </a:p>
                  </a:txBody>
                  <a:tcPr marL="4145" marR="4145" marT="4145"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78498508"/>
                  </a:ext>
                </a:extLst>
              </a:tr>
              <a:tr h="348535">
                <a:tc>
                  <a:txBody>
                    <a:bodyPr/>
                    <a:lstStyle/>
                    <a:p>
                      <a:pPr algn="l" fontAlgn="b"/>
                      <a:r>
                        <a:rPr lang="en-GB" sz="1000" b="0" i="0" u="none" strike="noStrike">
                          <a:effectLst/>
                          <a:latin typeface="Aptos Narrow" panose="020B0004020202020204" pitchFamily="34" charset="0"/>
                        </a:rPr>
                        <a:t>Midlands</a:t>
                      </a:r>
                    </a:p>
                  </a:txBody>
                  <a:tcPr marL="4145" marR="4145" marT="414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000" b="0" i="0" u="none" strike="noStrike">
                          <a:effectLst/>
                          <a:latin typeface="Aptos Narrow" panose="020B0004020202020204" pitchFamily="34" charset="0"/>
                        </a:rPr>
                        <a:t>West Midlands SMHPC (CYPMHS Tier 4)</a:t>
                      </a:r>
                    </a:p>
                  </a:txBody>
                  <a:tcPr marL="4145" marR="4145" marT="414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000" b="0" i="0" u="none" strike="noStrike">
                          <a:effectLst/>
                          <a:latin typeface="Aptos Narrow" panose="020B0004020202020204" pitchFamily="34" charset="0"/>
                        </a:rPr>
                        <a:t>Coventry And Warwickshire Partnership NHS Trust</a:t>
                      </a:r>
                    </a:p>
                  </a:txBody>
                  <a:tcPr marL="4145" marR="4145" marT="414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GB" sz="1000" b="0" i="0" u="none" strike="noStrike">
                          <a:effectLst/>
                          <a:latin typeface="Aptos Narrow" panose="020B0004020202020204" pitchFamily="34" charset="0"/>
                        </a:rPr>
                        <a:t>Brooklands Hospital</a:t>
                      </a:r>
                    </a:p>
                  </a:txBody>
                  <a:tcPr marL="4145" marR="4145" marT="414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b"/>
                      <a:r>
                        <a:rPr lang="en-GB" sz="1000" b="0" i="0" u="none" strike="noStrike">
                          <a:effectLst/>
                          <a:latin typeface="Aptos Narrow" panose="020B0004020202020204" pitchFamily="34" charset="0"/>
                        </a:rPr>
                        <a:t>12</a:t>
                      </a:r>
                    </a:p>
                  </a:txBody>
                  <a:tcPr marL="4145" marR="4145" marT="414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b"/>
                      <a:r>
                        <a:rPr lang="en-GB" sz="1000" b="0" i="0" u="none" strike="noStrike">
                          <a:effectLst/>
                          <a:latin typeface="Aptos Narrow" panose="020B0004020202020204" pitchFamily="34" charset="0"/>
                        </a:rPr>
                        <a:t>0</a:t>
                      </a:r>
                    </a:p>
                  </a:txBody>
                  <a:tcPr marL="4145" marR="4145" marT="414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b"/>
                      <a:r>
                        <a:rPr lang="en-GB" sz="1000" b="0" i="0" u="none" strike="noStrike">
                          <a:effectLst/>
                          <a:latin typeface="Aptos Narrow" panose="020B0004020202020204" pitchFamily="34" charset="0"/>
                        </a:rPr>
                        <a:t>0</a:t>
                      </a:r>
                    </a:p>
                  </a:txBody>
                  <a:tcPr marL="4145" marR="4145" marT="414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GB" sz="1000" b="0" i="0" u="none" strike="noStrike">
                        <a:effectLst/>
                        <a:latin typeface="Aptos Narrow" panose="020B0004020202020204" pitchFamily="34" charset="0"/>
                      </a:endParaRPr>
                    </a:p>
                  </a:txBody>
                  <a:tcPr marL="4145" marR="4145" marT="414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b"/>
                      <a:r>
                        <a:rPr lang="en-GB" sz="1000" b="0" i="0" u="none" strike="noStrike">
                          <a:effectLst/>
                          <a:latin typeface="Aptos Narrow" panose="020B0004020202020204" pitchFamily="34" charset="0"/>
                        </a:rPr>
                        <a:t>100.0</a:t>
                      </a:r>
                    </a:p>
                  </a:txBody>
                  <a:tcPr marL="4145" marR="4145" marT="4145"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001424230"/>
                  </a:ext>
                </a:extLst>
              </a:tr>
              <a:tr h="348535">
                <a:tc>
                  <a:txBody>
                    <a:bodyPr/>
                    <a:lstStyle/>
                    <a:p>
                      <a:pPr algn="l" fontAlgn="b"/>
                      <a:r>
                        <a:rPr lang="en-GB" sz="1000" b="0" i="0" u="none" strike="noStrike">
                          <a:effectLst/>
                          <a:latin typeface="Aptos Narrow" panose="020B0004020202020204" pitchFamily="34" charset="0"/>
                        </a:rPr>
                        <a:t>North East And Yorkshire</a:t>
                      </a:r>
                    </a:p>
                  </a:txBody>
                  <a:tcPr marL="4145" marR="4145" marT="4145" marB="0" anchor="b">
                    <a:lnL>
                      <a:noFill/>
                    </a:lnL>
                    <a:lnR>
                      <a:noFill/>
                    </a:lnR>
                    <a:lnT>
                      <a:noFill/>
                    </a:lnT>
                    <a:lnB>
                      <a:noFill/>
                    </a:lnB>
                    <a:noFill/>
                  </a:tcPr>
                </a:tc>
                <a:tc>
                  <a:txBody>
                    <a:bodyPr/>
                    <a:lstStyle/>
                    <a:p>
                      <a:pPr algn="l" fontAlgn="b"/>
                      <a:r>
                        <a:rPr lang="en-GB" sz="1000" b="0" i="0" u="none" strike="noStrike">
                          <a:effectLst/>
                          <a:latin typeface="Aptos Narrow" panose="020B0004020202020204" pitchFamily="34" charset="0"/>
                        </a:rPr>
                        <a:t>North East And Cumbria Specialist Services Partnership SMHPC (CYPMHS Tier 4)</a:t>
                      </a:r>
                    </a:p>
                  </a:txBody>
                  <a:tcPr marL="4145" marR="4145" marT="4145" marB="0" anchor="b">
                    <a:lnL>
                      <a:noFill/>
                    </a:lnL>
                    <a:lnR>
                      <a:noFill/>
                    </a:lnR>
                    <a:lnT>
                      <a:noFill/>
                    </a:lnT>
                    <a:lnB>
                      <a:noFill/>
                    </a:lnB>
                    <a:noFill/>
                  </a:tcPr>
                </a:tc>
                <a:tc>
                  <a:txBody>
                    <a:bodyPr/>
                    <a:lstStyle/>
                    <a:p>
                      <a:pPr algn="l" fontAlgn="b"/>
                      <a:r>
                        <a:rPr lang="en-GB" sz="1000" b="0" i="0" u="none" strike="noStrike" dirty="0">
                          <a:effectLst/>
                          <a:latin typeface="Aptos Narrow" panose="020B0004020202020204" pitchFamily="34" charset="0"/>
                        </a:rPr>
                        <a:t>Cumbria, Northumberland, Tyne And Wear NHS Foundation Trust</a:t>
                      </a:r>
                    </a:p>
                  </a:txBody>
                  <a:tcPr marL="4145" marR="4145" marT="4145" marB="0" anchor="b">
                    <a:lnL>
                      <a:noFill/>
                    </a:lnL>
                    <a:lnR>
                      <a:noFill/>
                    </a:lnR>
                    <a:lnT>
                      <a:noFill/>
                    </a:lnT>
                    <a:lnB>
                      <a:noFill/>
                    </a:lnB>
                    <a:noFill/>
                  </a:tcPr>
                </a:tc>
                <a:tc>
                  <a:txBody>
                    <a:bodyPr/>
                    <a:lstStyle/>
                    <a:p>
                      <a:pPr algn="l" fontAlgn="b"/>
                      <a:r>
                        <a:rPr lang="en-GB" sz="1000" b="0" i="0" u="none" strike="noStrike">
                          <a:effectLst/>
                          <a:latin typeface="Aptos Narrow" panose="020B0004020202020204" pitchFamily="34" charset="0"/>
                        </a:rPr>
                        <a:t>Ferndene</a:t>
                      </a:r>
                    </a:p>
                  </a:txBody>
                  <a:tcPr marL="4145" marR="4145" marT="4145" marB="0" anchor="b">
                    <a:lnL>
                      <a:noFill/>
                    </a:lnL>
                    <a:lnR>
                      <a:noFill/>
                    </a:lnR>
                    <a:lnT>
                      <a:noFill/>
                    </a:lnT>
                    <a:lnB>
                      <a:noFill/>
                    </a:lnB>
                    <a:noFill/>
                  </a:tcPr>
                </a:tc>
                <a:tc>
                  <a:txBody>
                    <a:bodyPr/>
                    <a:lstStyle/>
                    <a:p>
                      <a:pPr algn="r" fontAlgn="b"/>
                      <a:r>
                        <a:rPr lang="en-GB" sz="1000" b="0" i="0" u="none" strike="noStrike">
                          <a:effectLst/>
                          <a:latin typeface="Aptos Narrow" panose="020B0004020202020204" pitchFamily="34" charset="0"/>
                        </a:rPr>
                        <a:t>4</a:t>
                      </a:r>
                    </a:p>
                  </a:txBody>
                  <a:tcPr marL="4145" marR="4145" marT="4145" marB="0" anchor="b">
                    <a:lnL>
                      <a:noFill/>
                    </a:lnL>
                    <a:lnR>
                      <a:noFill/>
                    </a:lnR>
                    <a:lnT>
                      <a:noFill/>
                    </a:lnT>
                    <a:lnB>
                      <a:noFill/>
                    </a:lnB>
                    <a:noFill/>
                  </a:tcPr>
                </a:tc>
                <a:tc>
                  <a:txBody>
                    <a:bodyPr/>
                    <a:lstStyle/>
                    <a:p>
                      <a:pPr algn="r" fontAlgn="b"/>
                      <a:r>
                        <a:rPr lang="en-GB" sz="1000" b="0" i="0" u="none" strike="noStrike">
                          <a:effectLst/>
                          <a:latin typeface="Aptos Narrow" panose="020B0004020202020204" pitchFamily="34" charset="0"/>
                        </a:rPr>
                        <a:t>0</a:t>
                      </a:r>
                    </a:p>
                  </a:txBody>
                  <a:tcPr marL="4145" marR="4145" marT="4145" marB="0" anchor="b">
                    <a:lnL>
                      <a:noFill/>
                    </a:lnL>
                    <a:lnR>
                      <a:noFill/>
                    </a:lnR>
                    <a:lnT>
                      <a:noFill/>
                    </a:lnT>
                    <a:lnB>
                      <a:noFill/>
                    </a:lnB>
                    <a:noFill/>
                  </a:tcPr>
                </a:tc>
                <a:tc>
                  <a:txBody>
                    <a:bodyPr/>
                    <a:lstStyle/>
                    <a:p>
                      <a:pPr algn="r" fontAlgn="b"/>
                      <a:r>
                        <a:rPr lang="en-GB" sz="1000" b="0" i="0" u="none" strike="noStrike">
                          <a:effectLst/>
                          <a:latin typeface="Aptos Narrow" panose="020B0004020202020204" pitchFamily="34" charset="0"/>
                        </a:rPr>
                        <a:t>4</a:t>
                      </a:r>
                    </a:p>
                  </a:txBody>
                  <a:tcPr marL="4145" marR="4145" marT="4145" marB="0" anchor="b">
                    <a:lnL>
                      <a:noFill/>
                    </a:lnL>
                    <a:lnR>
                      <a:noFill/>
                    </a:lnR>
                    <a:lnT>
                      <a:noFill/>
                    </a:lnT>
                    <a:lnB>
                      <a:noFill/>
                    </a:lnB>
                    <a:noFill/>
                  </a:tcPr>
                </a:tc>
                <a:tc>
                  <a:txBody>
                    <a:bodyPr/>
                    <a:lstStyle/>
                    <a:p>
                      <a:pPr algn="l" fontAlgn="b"/>
                      <a:r>
                        <a:rPr lang="en-GB" sz="1000" b="0" i="0" u="none" strike="noStrike">
                          <a:effectLst/>
                          <a:latin typeface="Aptos Narrow" panose="020B0004020202020204" pitchFamily="34" charset="0"/>
                        </a:rPr>
                        <a:t>Other - please state (closed) (4), Patient acuity - Multiple patient acuity (3)</a:t>
                      </a:r>
                    </a:p>
                  </a:txBody>
                  <a:tcPr marL="4145" marR="4145" marT="4145" marB="0" anchor="b">
                    <a:lnL>
                      <a:noFill/>
                    </a:lnL>
                    <a:lnR>
                      <a:noFill/>
                    </a:lnR>
                    <a:lnT>
                      <a:noFill/>
                    </a:lnT>
                    <a:lnB>
                      <a:noFill/>
                    </a:lnB>
                    <a:noFill/>
                  </a:tcPr>
                </a:tc>
                <a:tc>
                  <a:txBody>
                    <a:bodyPr/>
                    <a:lstStyle/>
                    <a:p>
                      <a:pPr algn="r" fontAlgn="b"/>
                      <a:r>
                        <a:rPr lang="en-GB" sz="1000" b="0" i="0" u="none" strike="noStrike">
                          <a:effectLst/>
                          <a:latin typeface="Aptos Narrow" panose="020B0004020202020204" pitchFamily="34" charset="0"/>
                        </a:rPr>
                        <a:t>0.0</a:t>
                      </a:r>
                    </a:p>
                  </a:txBody>
                  <a:tcPr marL="4145" marR="4145" marT="4145" marB="0" anchor="b">
                    <a:lnL>
                      <a:noFill/>
                    </a:lnL>
                    <a:lnR>
                      <a:noFill/>
                    </a:lnR>
                    <a:lnT>
                      <a:noFill/>
                    </a:lnT>
                    <a:lnB>
                      <a:noFill/>
                    </a:lnB>
                    <a:noFill/>
                  </a:tcPr>
                </a:tc>
                <a:extLst>
                  <a:ext uri="{0D108BD9-81ED-4DB2-BD59-A6C34878D82A}">
                    <a16:rowId xmlns:a16="http://schemas.microsoft.com/office/drawing/2014/main" val="3789568113"/>
                  </a:ext>
                </a:extLst>
              </a:tr>
              <a:tr h="348535">
                <a:tc>
                  <a:txBody>
                    <a:bodyPr/>
                    <a:lstStyle/>
                    <a:p>
                      <a:pPr algn="l" fontAlgn="b"/>
                      <a:r>
                        <a:rPr lang="en-GB" sz="1000" b="0" i="0" u="none" strike="noStrike">
                          <a:effectLst/>
                          <a:latin typeface="Aptos Narrow" panose="020B0004020202020204" pitchFamily="34" charset="0"/>
                        </a:rPr>
                        <a:t>London</a:t>
                      </a:r>
                    </a:p>
                  </a:txBody>
                  <a:tcPr marL="4145" marR="4145" marT="4145" marB="0" anchor="b">
                    <a:lnL>
                      <a:noFill/>
                    </a:lnL>
                    <a:lnR>
                      <a:noFill/>
                    </a:lnR>
                    <a:lnT>
                      <a:noFill/>
                    </a:lnT>
                    <a:lnB>
                      <a:noFill/>
                    </a:lnB>
                    <a:noFill/>
                  </a:tcPr>
                </a:tc>
                <a:tc>
                  <a:txBody>
                    <a:bodyPr/>
                    <a:lstStyle/>
                    <a:p>
                      <a:pPr algn="l" fontAlgn="b"/>
                      <a:r>
                        <a:rPr lang="en-GB" sz="1000" b="0" i="0" u="none" strike="noStrike">
                          <a:effectLst/>
                          <a:latin typeface="Aptos Narrow" panose="020B0004020202020204" pitchFamily="34" charset="0"/>
                        </a:rPr>
                        <a:t>North West London SMHPC (CYPMHS Tier 4)</a:t>
                      </a:r>
                    </a:p>
                  </a:txBody>
                  <a:tcPr marL="4145" marR="4145" marT="4145" marB="0" anchor="b">
                    <a:lnL>
                      <a:noFill/>
                    </a:lnL>
                    <a:lnR>
                      <a:noFill/>
                    </a:lnR>
                    <a:lnT>
                      <a:noFill/>
                    </a:lnT>
                    <a:lnB>
                      <a:noFill/>
                    </a:lnB>
                    <a:noFill/>
                  </a:tcPr>
                </a:tc>
                <a:tc>
                  <a:txBody>
                    <a:bodyPr/>
                    <a:lstStyle/>
                    <a:p>
                      <a:pPr algn="l" fontAlgn="b"/>
                      <a:r>
                        <a:rPr lang="en-GB" sz="1000" b="0" i="0" u="none" strike="noStrike" dirty="0">
                          <a:effectLst/>
                          <a:latin typeface="Aptos Narrow" panose="020B0004020202020204" pitchFamily="34" charset="0"/>
                        </a:rPr>
                        <a:t>Central And North West London NHS Foundation Trust</a:t>
                      </a:r>
                    </a:p>
                  </a:txBody>
                  <a:tcPr marL="4145" marR="4145" marT="4145" marB="0" anchor="b">
                    <a:lnL>
                      <a:noFill/>
                    </a:lnL>
                    <a:lnR>
                      <a:noFill/>
                    </a:lnR>
                    <a:lnT>
                      <a:noFill/>
                    </a:lnT>
                    <a:lnB>
                      <a:noFill/>
                    </a:lnB>
                    <a:noFill/>
                  </a:tcPr>
                </a:tc>
                <a:tc>
                  <a:txBody>
                    <a:bodyPr/>
                    <a:lstStyle/>
                    <a:p>
                      <a:pPr algn="l" fontAlgn="b"/>
                      <a:r>
                        <a:rPr lang="en-GB" sz="1000" b="0" i="0" u="none" strike="noStrike">
                          <a:effectLst/>
                          <a:latin typeface="Aptos Narrow" panose="020B0004020202020204" pitchFamily="34" charset="0"/>
                        </a:rPr>
                        <a:t>Kingswood Centre – Crystal House</a:t>
                      </a:r>
                    </a:p>
                  </a:txBody>
                  <a:tcPr marL="4145" marR="4145" marT="4145" marB="0" anchor="b">
                    <a:lnL>
                      <a:noFill/>
                    </a:lnL>
                    <a:lnR>
                      <a:noFill/>
                    </a:lnR>
                    <a:lnT>
                      <a:noFill/>
                    </a:lnT>
                    <a:lnB>
                      <a:noFill/>
                    </a:lnB>
                    <a:noFill/>
                  </a:tcPr>
                </a:tc>
                <a:tc>
                  <a:txBody>
                    <a:bodyPr/>
                    <a:lstStyle/>
                    <a:p>
                      <a:pPr algn="r" fontAlgn="b"/>
                      <a:r>
                        <a:rPr lang="en-GB" sz="1000" b="0" i="0" u="none" strike="noStrike">
                          <a:effectLst/>
                          <a:latin typeface="Aptos Narrow" panose="020B0004020202020204" pitchFamily="34" charset="0"/>
                        </a:rPr>
                        <a:t>5</a:t>
                      </a:r>
                    </a:p>
                  </a:txBody>
                  <a:tcPr marL="4145" marR="4145" marT="4145" marB="0" anchor="b">
                    <a:lnL>
                      <a:noFill/>
                    </a:lnL>
                    <a:lnR>
                      <a:noFill/>
                    </a:lnR>
                    <a:lnT>
                      <a:noFill/>
                    </a:lnT>
                    <a:lnB>
                      <a:noFill/>
                    </a:lnB>
                    <a:noFill/>
                  </a:tcPr>
                </a:tc>
                <a:tc>
                  <a:txBody>
                    <a:bodyPr/>
                    <a:lstStyle/>
                    <a:p>
                      <a:pPr algn="r" fontAlgn="b"/>
                      <a:r>
                        <a:rPr lang="en-GB" sz="1000" b="0" i="0" u="none" strike="noStrike">
                          <a:effectLst/>
                          <a:latin typeface="Aptos Narrow" panose="020B0004020202020204" pitchFamily="34" charset="0"/>
                        </a:rPr>
                        <a:t>5</a:t>
                      </a:r>
                    </a:p>
                  </a:txBody>
                  <a:tcPr marL="4145" marR="4145" marT="4145" marB="0" anchor="b">
                    <a:lnL>
                      <a:noFill/>
                    </a:lnL>
                    <a:lnR>
                      <a:noFill/>
                    </a:lnR>
                    <a:lnT>
                      <a:noFill/>
                    </a:lnT>
                    <a:lnB>
                      <a:noFill/>
                    </a:lnB>
                    <a:noFill/>
                  </a:tcPr>
                </a:tc>
                <a:tc>
                  <a:txBody>
                    <a:bodyPr/>
                    <a:lstStyle/>
                    <a:p>
                      <a:pPr algn="r" fontAlgn="b"/>
                      <a:r>
                        <a:rPr lang="en-GB" sz="1000" b="0" i="0" u="none" strike="noStrike">
                          <a:effectLst/>
                          <a:latin typeface="Aptos Narrow" panose="020B0004020202020204" pitchFamily="34" charset="0"/>
                        </a:rPr>
                        <a:t>0</a:t>
                      </a:r>
                    </a:p>
                  </a:txBody>
                  <a:tcPr marL="4145" marR="4145" marT="4145" marB="0" anchor="b">
                    <a:lnL>
                      <a:noFill/>
                    </a:lnL>
                    <a:lnR>
                      <a:noFill/>
                    </a:lnR>
                    <a:lnT>
                      <a:noFill/>
                    </a:lnT>
                    <a:lnB>
                      <a:noFill/>
                    </a:lnB>
                    <a:noFill/>
                  </a:tcPr>
                </a:tc>
                <a:tc>
                  <a:txBody>
                    <a:bodyPr/>
                    <a:lstStyle/>
                    <a:p>
                      <a:pPr algn="l" fontAlgn="b"/>
                      <a:endParaRPr lang="en-GB" sz="1000" b="0" i="0" u="none" strike="noStrike">
                        <a:effectLst/>
                        <a:latin typeface="Aptos Narrow" panose="020B0004020202020204" pitchFamily="34" charset="0"/>
                      </a:endParaRPr>
                    </a:p>
                  </a:txBody>
                  <a:tcPr marL="4145" marR="4145" marT="4145" marB="0" anchor="b">
                    <a:lnL>
                      <a:noFill/>
                    </a:lnL>
                    <a:lnR>
                      <a:noFill/>
                    </a:lnR>
                    <a:lnT>
                      <a:noFill/>
                    </a:lnT>
                    <a:lnB>
                      <a:noFill/>
                    </a:lnB>
                    <a:noFill/>
                  </a:tcPr>
                </a:tc>
                <a:tc>
                  <a:txBody>
                    <a:bodyPr/>
                    <a:lstStyle/>
                    <a:p>
                      <a:pPr algn="r" fontAlgn="b"/>
                      <a:r>
                        <a:rPr lang="en-GB" sz="1000" b="0" i="0" u="none" strike="noStrike">
                          <a:effectLst/>
                          <a:latin typeface="Aptos Narrow" panose="020B0004020202020204" pitchFamily="34" charset="0"/>
                        </a:rPr>
                        <a:t>0.0</a:t>
                      </a:r>
                    </a:p>
                  </a:txBody>
                  <a:tcPr marL="4145" marR="4145" marT="4145" marB="0" anchor="b">
                    <a:lnL>
                      <a:noFill/>
                    </a:lnL>
                    <a:lnR>
                      <a:noFill/>
                    </a:lnR>
                    <a:lnT>
                      <a:noFill/>
                    </a:lnT>
                    <a:lnB>
                      <a:noFill/>
                    </a:lnB>
                    <a:noFill/>
                  </a:tcPr>
                </a:tc>
                <a:extLst>
                  <a:ext uri="{0D108BD9-81ED-4DB2-BD59-A6C34878D82A}">
                    <a16:rowId xmlns:a16="http://schemas.microsoft.com/office/drawing/2014/main" val="3606418848"/>
                  </a:ext>
                </a:extLst>
              </a:tr>
              <a:tr h="348535">
                <a:tc>
                  <a:txBody>
                    <a:bodyPr/>
                    <a:lstStyle/>
                    <a:p>
                      <a:pPr algn="l" fontAlgn="b"/>
                      <a:r>
                        <a:rPr lang="en-GB" sz="1000" b="0" i="0" u="none" strike="noStrike">
                          <a:effectLst/>
                          <a:latin typeface="Aptos Narrow" panose="020B0004020202020204" pitchFamily="34" charset="0"/>
                        </a:rPr>
                        <a:t>North East And Yorkshire</a:t>
                      </a:r>
                    </a:p>
                  </a:txBody>
                  <a:tcPr marL="4145" marR="4145" marT="4145" marB="0" anchor="b">
                    <a:lnL>
                      <a:noFill/>
                    </a:lnL>
                    <a:lnR>
                      <a:noFill/>
                    </a:lnR>
                    <a:lnT>
                      <a:noFill/>
                    </a:lnT>
                    <a:lnB>
                      <a:noFill/>
                    </a:lnB>
                    <a:noFill/>
                  </a:tcPr>
                </a:tc>
                <a:tc>
                  <a:txBody>
                    <a:bodyPr/>
                    <a:lstStyle/>
                    <a:p>
                      <a:pPr algn="l" fontAlgn="b"/>
                      <a:r>
                        <a:rPr lang="en-GB" sz="1000" b="0" i="0" u="none" strike="noStrike">
                          <a:effectLst/>
                          <a:latin typeface="Aptos Narrow" panose="020B0004020202020204" pitchFamily="34" charset="0"/>
                        </a:rPr>
                        <a:t>South Yorkshire SMHPC (CYPMHS Tier 4)</a:t>
                      </a:r>
                    </a:p>
                  </a:txBody>
                  <a:tcPr marL="4145" marR="4145" marT="4145" marB="0" anchor="b">
                    <a:lnL>
                      <a:noFill/>
                    </a:lnL>
                    <a:lnR>
                      <a:noFill/>
                    </a:lnR>
                    <a:lnT>
                      <a:noFill/>
                    </a:lnT>
                    <a:lnB>
                      <a:noFill/>
                    </a:lnB>
                    <a:noFill/>
                  </a:tcPr>
                </a:tc>
                <a:tc>
                  <a:txBody>
                    <a:bodyPr/>
                    <a:lstStyle/>
                    <a:p>
                      <a:pPr algn="l" fontAlgn="b"/>
                      <a:r>
                        <a:rPr lang="en-GB" sz="1000" b="0" i="0" u="none" strike="noStrike">
                          <a:effectLst/>
                          <a:latin typeface="Aptos Narrow" panose="020B0004020202020204" pitchFamily="34" charset="0"/>
                        </a:rPr>
                        <a:t>Sheffield Children's NHS Foundation Trust</a:t>
                      </a:r>
                    </a:p>
                  </a:txBody>
                  <a:tcPr marL="4145" marR="4145" marT="4145" marB="0" anchor="b">
                    <a:lnL>
                      <a:noFill/>
                    </a:lnL>
                    <a:lnR>
                      <a:noFill/>
                    </a:lnR>
                    <a:lnT>
                      <a:noFill/>
                    </a:lnT>
                    <a:lnB>
                      <a:noFill/>
                    </a:lnB>
                    <a:noFill/>
                  </a:tcPr>
                </a:tc>
                <a:tc>
                  <a:txBody>
                    <a:bodyPr/>
                    <a:lstStyle/>
                    <a:p>
                      <a:pPr algn="l" fontAlgn="b"/>
                      <a:r>
                        <a:rPr lang="en-GB" sz="1000" b="0" i="0" u="none" strike="noStrike">
                          <a:effectLst/>
                          <a:latin typeface="Aptos Narrow" panose="020B0004020202020204" pitchFamily="34" charset="0"/>
                        </a:rPr>
                        <a:t>The Becton Centre</a:t>
                      </a:r>
                    </a:p>
                  </a:txBody>
                  <a:tcPr marL="4145" marR="4145" marT="4145" marB="0" anchor="b">
                    <a:lnL>
                      <a:noFill/>
                    </a:lnL>
                    <a:lnR>
                      <a:noFill/>
                    </a:lnR>
                    <a:lnT>
                      <a:noFill/>
                    </a:lnT>
                    <a:lnB>
                      <a:noFill/>
                    </a:lnB>
                    <a:noFill/>
                  </a:tcPr>
                </a:tc>
                <a:tc>
                  <a:txBody>
                    <a:bodyPr/>
                    <a:lstStyle/>
                    <a:p>
                      <a:pPr algn="r" fontAlgn="b"/>
                      <a:r>
                        <a:rPr lang="en-GB" sz="1000" b="0" i="0" u="none" strike="noStrike">
                          <a:effectLst/>
                          <a:latin typeface="Aptos Narrow" panose="020B0004020202020204" pitchFamily="34" charset="0"/>
                        </a:rPr>
                        <a:t>7</a:t>
                      </a:r>
                    </a:p>
                  </a:txBody>
                  <a:tcPr marL="4145" marR="4145" marT="4145" marB="0" anchor="b">
                    <a:lnL>
                      <a:noFill/>
                    </a:lnL>
                    <a:lnR>
                      <a:noFill/>
                    </a:lnR>
                    <a:lnT>
                      <a:noFill/>
                    </a:lnT>
                    <a:lnB>
                      <a:noFill/>
                    </a:lnB>
                    <a:noFill/>
                  </a:tcPr>
                </a:tc>
                <a:tc>
                  <a:txBody>
                    <a:bodyPr/>
                    <a:lstStyle/>
                    <a:p>
                      <a:pPr algn="r" fontAlgn="b"/>
                      <a:r>
                        <a:rPr lang="en-GB" sz="1000" b="0" i="0" u="none" strike="noStrike">
                          <a:effectLst/>
                          <a:latin typeface="Aptos Narrow" panose="020B0004020202020204" pitchFamily="34" charset="0"/>
                        </a:rPr>
                        <a:t>5</a:t>
                      </a:r>
                    </a:p>
                  </a:txBody>
                  <a:tcPr marL="4145" marR="4145" marT="4145" marB="0" anchor="b">
                    <a:lnL>
                      <a:noFill/>
                    </a:lnL>
                    <a:lnR>
                      <a:noFill/>
                    </a:lnR>
                    <a:lnT>
                      <a:noFill/>
                    </a:lnT>
                    <a:lnB>
                      <a:noFill/>
                    </a:lnB>
                    <a:noFill/>
                  </a:tcPr>
                </a:tc>
                <a:tc>
                  <a:txBody>
                    <a:bodyPr/>
                    <a:lstStyle/>
                    <a:p>
                      <a:pPr algn="r" fontAlgn="b"/>
                      <a:r>
                        <a:rPr lang="en-GB" sz="1000" b="0" i="0" u="none" strike="noStrike">
                          <a:effectLst/>
                          <a:latin typeface="Aptos Narrow" panose="020B0004020202020204" pitchFamily="34" charset="0"/>
                        </a:rPr>
                        <a:t>0</a:t>
                      </a:r>
                    </a:p>
                  </a:txBody>
                  <a:tcPr marL="4145" marR="4145" marT="4145" marB="0" anchor="b">
                    <a:lnL>
                      <a:noFill/>
                    </a:lnL>
                    <a:lnR>
                      <a:noFill/>
                    </a:lnR>
                    <a:lnT>
                      <a:noFill/>
                    </a:lnT>
                    <a:lnB>
                      <a:noFill/>
                    </a:lnB>
                    <a:noFill/>
                  </a:tcPr>
                </a:tc>
                <a:tc>
                  <a:txBody>
                    <a:bodyPr/>
                    <a:lstStyle/>
                    <a:p>
                      <a:pPr algn="l" fontAlgn="b"/>
                      <a:endParaRPr lang="en-GB" sz="1000" b="0" i="0" u="none" strike="noStrike">
                        <a:effectLst/>
                        <a:latin typeface="Aptos Narrow" panose="020B0004020202020204" pitchFamily="34" charset="0"/>
                      </a:endParaRPr>
                    </a:p>
                  </a:txBody>
                  <a:tcPr marL="4145" marR="4145" marT="4145" marB="0" anchor="b">
                    <a:lnL>
                      <a:noFill/>
                    </a:lnL>
                    <a:lnR>
                      <a:noFill/>
                    </a:lnR>
                    <a:lnT>
                      <a:noFill/>
                    </a:lnT>
                    <a:lnB>
                      <a:noFill/>
                    </a:lnB>
                    <a:noFill/>
                  </a:tcPr>
                </a:tc>
                <a:tc>
                  <a:txBody>
                    <a:bodyPr/>
                    <a:lstStyle/>
                    <a:p>
                      <a:pPr algn="r" fontAlgn="b"/>
                      <a:r>
                        <a:rPr lang="en-GB" sz="1000" b="0" i="0" u="none" strike="noStrike">
                          <a:effectLst/>
                          <a:latin typeface="Aptos Narrow" panose="020B0004020202020204" pitchFamily="34" charset="0"/>
                        </a:rPr>
                        <a:t>28.6</a:t>
                      </a:r>
                    </a:p>
                  </a:txBody>
                  <a:tcPr marL="4145" marR="4145" marT="4145" marB="0" anchor="b">
                    <a:lnL>
                      <a:noFill/>
                    </a:lnL>
                    <a:lnR>
                      <a:noFill/>
                    </a:lnR>
                    <a:lnT>
                      <a:noFill/>
                    </a:lnT>
                    <a:lnB>
                      <a:noFill/>
                    </a:lnB>
                    <a:noFill/>
                  </a:tcPr>
                </a:tc>
                <a:extLst>
                  <a:ext uri="{0D108BD9-81ED-4DB2-BD59-A6C34878D82A}">
                    <a16:rowId xmlns:a16="http://schemas.microsoft.com/office/drawing/2014/main" val="1546491395"/>
                  </a:ext>
                </a:extLst>
              </a:tr>
              <a:tr h="176606">
                <a:tc>
                  <a:txBody>
                    <a:bodyPr/>
                    <a:lstStyle/>
                    <a:p>
                      <a:pPr algn="l" fontAlgn="b"/>
                      <a:r>
                        <a:rPr lang="en-GB" sz="1000" b="1" i="0" u="none" strike="noStrike">
                          <a:effectLst/>
                          <a:latin typeface="Aptos Narrow" panose="020B0004020202020204" pitchFamily="34" charset="0"/>
                        </a:rPr>
                        <a:t>Total</a:t>
                      </a:r>
                    </a:p>
                  </a:txBody>
                  <a:tcPr marL="4145" marR="4145" marT="4145" marB="0" anchor="b">
                    <a:lnL>
                      <a:noFill/>
                    </a:lnL>
                    <a:lnR>
                      <a:noFill/>
                    </a:lnR>
                    <a:lnT>
                      <a:noFill/>
                    </a:lnT>
                    <a:lnB>
                      <a:noFill/>
                    </a:lnB>
                    <a:noFill/>
                  </a:tcPr>
                </a:tc>
                <a:tc>
                  <a:txBody>
                    <a:bodyPr/>
                    <a:lstStyle/>
                    <a:p>
                      <a:pPr algn="l" fontAlgn="b"/>
                      <a:endParaRPr lang="en-GB" sz="1000" b="1" i="0" u="none" strike="noStrike">
                        <a:effectLst/>
                        <a:latin typeface="Aptos Narrow" panose="020B0004020202020204" pitchFamily="34" charset="0"/>
                      </a:endParaRPr>
                    </a:p>
                  </a:txBody>
                  <a:tcPr marL="4145" marR="4145" marT="4145" marB="0" anchor="b">
                    <a:lnL>
                      <a:noFill/>
                    </a:lnL>
                    <a:lnR>
                      <a:noFill/>
                    </a:lnR>
                    <a:lnT>
                      <a:noFill/>
                    </a:lnT>
                    <a:lnB>
                      <a:noFill/>
                    </a:lnB>
                    <a:noFill/>
                  </a:tcPr>
                </a:tc>
                <a:tc>
                  <a:txBody>
                    <a:bodyPr/>
                    <a:lstStyle/>
                    <a:p>
                      <a:pPr algn="l" fontAlgn="b"/>
                      <a:endParaRPr lang="en-GB" sz="1000" b="1" i="0" u="none" strike="noStrike">
                        <a:effectLst/>
                        <a:latin typeface="Aptos Narrow" panose="020B0004020202020204" pitchFamily="34" charset="0"/>
                      </a:endParaRPr>
                    </a:p>
                  </a:txBody>
                  <a:tcPr marL="4145" marR="4145" marT="4145" marB="0" anchor="b">
                    <a:lnL>
                      <a:noFill/>
                    </a:lnL>
                    <a:lnR>
                      <a:noFill/>
                    </a:lnR>
                    <a:lnT>
                      <a:noFill/>
                    </a:lnT>
                    <a:lnB>
                      <a:noFill/>
                    </a:lnB>
                    <a:noFill/>
                  </a:tcPr>
                </a:tc>
                <a:tc>
                  <a:txBody>
                    <a:bodyPr/>
                    <a:lstStyle/>
                    <a:p>
                      <a:pPr algn="l" fontAlgn="b"/>
                      <a:endParaRPr lang="en-GB" sz="1000" b="1" i="0" u="none" strike="noStrike">
                        <a:effectLst/>
                        <a:latin typeface="Aptos Narrow" panose="020B0004020202020204" pitchFamily="34" charset="0"/>
                      </a:endParaRPr>
                    </a:p>
                  </a:txBody>
                  <a:tcPr marL="4145" marR="4145" marT="4145" marB="0" anchor="b">
                    <a:lnL>
                      <a:noFill/>
                    </a:lnL>
                    <a:lnR>
                      <a:noFill/>
                    </a:lnR>
                    <a:lnT>
                      <a:noFill/>
                    </a:lnT>
                    <a:lnB>
                      <a:noFill/>
                    </a:lnB>
                    <a:noFill/>
                  </a:tcPr>
                </a:tc>
                <a:tc>
                  <a:txBody>
                    <a:bodyPr/>
                    <a:lstStyle/>
                    <a:p>
                      <a:pPr algn="r" fontAlgn="b"/>
                      <a:r>
                        <a:rPr lang="en-GB" sz="1000" b="1" i="0" u="none" strike="noStrike">
                          <a:effectLst/>
                          <a:latin typeface="Aptos Narrow" panose="020B0004020202020204" pitchFamily="34" charset="0"/>
                        </a:rPr>
                        <a:t>28</a:t>
                      </a:r>
                    </a:p>
                  </a:txBody>
                  <a:tcPr marL="4145" marR="4145" marT="4145" marB="0" anchor="b">
                    <a:lnL>
                      <a:noFill/>
                    </a:lnL>
                    <a:lnR>
                      <a:noFill/>
                    </a:lnR>
                    <a:lnT>
                      <a:noFill/>
                    </a:lnT>
                    <a:lnB>
                      <a:noFill/>
                    </a:lnB>
                    <a:noFill/>
                  </a:tcPr>
                </a:tc>
                <a:tc>
                  <a:txBody>
                    <a:bodyPr/>
                    <a:lstStyle/>
                    <a:p>
                      <a:pPr algn="r" fontAlgn="b"/>
                      <a:r>
                        <a:rPr lang="en-GB" sz="1000" b="1" i="0" u="none" strike="noStrike">
                          <a:effectLst/>
                          <a:latin typeface="Aptos Narrow" panose="020B0004020202020204" pitchFamily="34" charset="0"/>
                        </a:rPr>
                        <a:t>10</a:t>
                      </a:r>
                    </a:p>
                  </a:txBody>
                  <a:tcPr marL="4145" marR="4145" marT="4145" marB="0" anchor="b">
                    <a:lnL>
                      <a:noFill/>
                    </a:lnL>
                    <a:lnR>
                      <a:noFill/>
                    </a:lnR>
                    <a:lnT>
                      <a:noFill/>
                    </a:lnT>
                    <a:lnB>
                      <a:noFill/>
                    </a:lnB>
                    <a:noFill/>
                  </a:tcPr>
                </a:tc>
                <a:tc>
                  <a:txBody>
                    <a:bodyPr/>
                    <a:lstStyle/>
                    <a:p>
                      <a:pPr algn="r" fontAlgn="b"/>
                      <a:r>
                        <a:rPr lang="en-GB" sz="1000" b="1" i="0" u="none" strike="noStrike">
                          <a:effectLst/>
                          <a:latin typeface="Aptos Narrow" panose="020B0004020202020204" pitchFamily="34" charset="0"/>
                        </a:rPr>
                        <a:t>4</a:t>
                      </a:r>
                    </a:p>
                  </a:txBody>
                  <a:tcPr marL="4145" marR="4145" marT="4145" marB="0" anchor="b">
                    <a:lnL>
                      <a:noFill/>
                    </a:lnL>
                    <a:lnR>
                      <a:noFill/>
                    </a:lnR>
                    <a:lnT>
                      <a:noFill/>
                    </a:lnT>
                    <a:lnB>
                      <a:noFill/>
                    </a:lnB>
                    <a:noFill/>
                  </a:tcPr>
                </a:tc>
                <a:tc>
                  <a:txBody>
                    <a:bodyPr/>
                    <a:lstStyle/>
                    <a:p>
                      <a:pPr algn="l" fontAlgn="b"/>
                      <a:endParaRPr lang="en-GB" sz="1000" b="1" i="0" u="none" strike="noStrike">
                        <a:effectLst/>
                        <a:latin typeface="Aptos Narrow" panose="020B0004020202020204" pitchFamily="34" charset="0"/>
                      </a:endParaRPr>
                    </a:p>
                  </a:txBody>
                  <a:tcPr marL="4145" marR="4145" marT="4145" marB="0" anchor="b">
                    <a:lnL>
                      <a:noFill/>
                    </a:lnL>
                    <a:lnR>
                      <a:noFill/>
                    </a:lnR>
                    <a:lnT>
                      <a:noFill/>
                    </a:lnT>
                    <a:lnB>
                      <a:noFill/>
                    </a:lnB>
                    <a:noFill/>
                  </a:tcPr>
                </a:tc>
                <a:tc>
                  <a:txBody>
                    <a:bodyPr/>
                    <a:lstStyle/>
                    <a:p>
                      <a:pPr algn="r" fontAlgn="b"/>
                      <a:r>
                        <a:rPr lang="en-GB" sz="1000" b="1" i="0" u="none" strike="noStrike" dirty="0">
                          <a:effectLst/>
                          <a:latin typeface="Aptos Narrow" panose="020B0004020202020204" pitchFamily="34" charset="0"/>
                        </a:rPr>
                        <a:t>50.0</a:t>
                      </a:r>
                    </a:p>
                  </a:txBody>
                  <a:tcPr marL="4145" marR="4145" marT="4145" marB="0" anchor="b">
                    <a:lnL>
                      <a:noFill/>
                    </a:lnL>
                    <a:lnR>
                      <a:noFill/>
                    </a:lnR>
                    <a:lnT>
                      <a:noFill/>
                    </a:lnT>
                    <a:lnB>
                      <a:noFill/>
                    </a:lnB>
                    <a:noFill/>
                  </a:tcPr>
                </a:tc>
                <a:extLst>
                  <a:ext uri="{0D108BD9-81ED-4DB2-BD59-A6C34878D82A}">
                    <a16:rowId xmlns:a16="http://schemas.microsoft.com/office/drawing/2014/main" val="4231087612"/>
                  </a:ext>
                </a:extLst>
              </a:tr>
            </a:tbl>
          </a:graphicData>
        </a:graphic>
      </p:graphicFrame>
    </p:spTree>
    <p:extLst>
      <p:ext uri="{BB962C8B-B14F-4D97-AF65-F5344CB8AC3E}">
        <p14:creationId xmlns:p14="http://schemas.microsoft.com/office/powerpoint/2010/main" val="395926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2" name="Rectangle 21">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itle 4">
            <a:extLst>
              <a:ext uri="{FF2B5EF4-FFF2-40B4-BE49-F238E27FC236}">
                <a16:creationId xmlns:a16="http://schemas.microsoft.com/office/drawing/2014/main" id="{622C5FAB-BFBF-9AA6-36D2-239AD9C355EF}"/>
              </a:ext>
            </a:extLst>
          </p:cNvPr>
          <p:cNvSpPr>
            <a:spLocks noGrp="1"/>
          </p:cNvSpPr>
          <p:nvPr>
            <p:ph type="title"/>
          </p:nvPr>
        </p:nvSpPr>
        <p:spPr>
          <a:xfrm>
            <a:off x="586478" y="1683756"/>
            <a:ext cx="3115265" cy="2396359"/>
          </a:xfrm>
        </p:spPr>
        <p:txBody>
          <a:bodyPr anchor="b">
            <a:normAutofit/>
          </a:bodyPr>
          <a:lstStyle/>
          <a:p>
            <a:pPr algn="r"/>
            <a:r>
              <a:rPr lang="en-GB" sz="3700">
                <a:solidFill>
                  <a:srgbClr val="FFFFFF"/>
                </a:solidFill>
              </a:rPr>
              <a:t>CYPMH LD GAU Bed Occupancy</a:t>
            </a:r>
            <a:br>
              <a:rPr lang="en-GB" sz="3700">
                <a:solidFill>
                  <a:srgbClr val="FFFFFF"/>
                </a:solidFill>
              </a:rPr>
            </a:br>
            <a:r>
              <a:rPr lang="en-GB" sz="3700">
                <a:solidFill>
                  <a:srgbClr val="FFFFFF"/>
                </a:solidFill>
              </a:rPr>
              <a:t>Source: CPMS </a:t>
            </a:r>
          </a:p>
        </p:txBody>
      </p:sp>
      <p:graphicFrame>
        <p:nvGraphicFramePr>
          <p:cNvPr id="9" name="Content Placeholder 3">
            <a:extLst>
              <a:ext uri="{FF2B5EF4-FFF2-40B4-BE49-F238E27FC236}">
                <a16:creationId xmlns:a16="http://schemas.microsoft.com/office/drawing/2014/main" id="{754B3BC1-943F-4441-B18E-4DA4369FFD90}"/>
              </a:ext>
            </a:extLst>
          </p:cNvPr>
          <p:cNvGraphicFramePr>
            <a:graphicFrameLocks noGrp="1"/>
          </p:cNvGraphicFramePr>
          <p:nvPr>
            <p:ph idx="1"/>
          </p:nvPr>
        </p:nvGraphicFramePr>
        <p:xfrm>
          <a:off x="4487451" y="787385"/>
          <a:ext cx="6666833" cy="54539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34436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C956692-DCDD-4E2D-EE5D-086B29323D95}"/>
              </a:ext>
            </a:extLst>
          </p:cNvPr>
          <p:cNvGraphicFramePr>
            <a:graphicFrameLocks noGrp="1"/>
          </p:cNvGraphicFramePr>
          <p:nvPr/>
        </p:nvGraphicFramePr>
        <p:xfrm>
          <a:off x="298447" y="841147"/>
          <a:ext cx="9913325" cy="5307822"/>
        </p:xfrm>
        <a:graphic>
          <a:graphicData uri="http://schemas.openxmlformats.org/drawingml/2006/table">
            <a:tbl>
              <a:tblPr/>
              <a:tblGrid>
                <a:gridCol w="3204090">
                  <a:extLst>
                    <a:ext uri="{9D8B030D-6E8A-4147-A177-3AD203B41FA5}">
                      <a16:colId xmlns:a16="http://schemas.microsoft.com/office/drawing/2014/main" val="2625795618"/>
                    </a:ext>
                  </a:extLst>
                </a:gridCol>
                <a:gridCol w="516095">
                  <a:extLst>
                    <a:ext uri="{9D8B030D-6E8A-4147-A177-3AD203B41FA5}">
                      <a16:colId xmlns:a16="http://schemas.microsoft.com/office/drawing/2014/main" val="1196670977"/>
                    </a:ext>
                  </a:extLst>
                </a:gridCol>
                <a:gridCol w="516095">
                  <a:extLst>
                    <a:ext uri="{9D8B030D-6E8A-4147-A177-3AD203B41FA5}">
                      <a16:colId xmlns:a16="http://schemas.microsoft.com/office/drawing/2014/main" val="1973905163"/>
                    </a:ext>
                  </a:extLst>
                </a:gridCol>
                <a:gridCol w="516095">
                  <a:extLst>
                    <a:ext uri="{9D8B030D-6E8A-4147-A177-3AD203B41FA5}">
                      <a16:colId xmlns:a16="http://schemas.microsoft.com/office/drawing/2014/main" val="915046230"/>
                    </a:ext>
                  </a:extLst>
                </a:gridCol>
                <a:gridCol w="516095">
                  <a:extLst>
                    <a:ext uri="{9D8B030D-6E8A-4147-A177-3AD203B41FA5}">
                      <a16:colId xmlns:a16="http://schemas.microsoft.com/office/drawing/2014/main" val="575790086"/>
                    </a:ext>
                  </a:extLst>
                </a:gridCol>
                <a:gridCol w="516095">
                  <a:extLst>
                    <a:ext uri="{9D8B030D-6E8A-4147-A177-3AD203B41FA5}">
                      <a16:colId xmlns:a16="http://schemas.microsoft.com/office/drawing/2014/main" val="3324629764"/>
                    </a:ext>
                  </a:extLst>
                </a:gridCol>
                <a:gridCol w="516095">
                  <a:extLst>
                    <a:ext uri="{9D8B030D-6E8A-4147-A177-3AD203B41FA5}">
                      <a16:colId xmlns:a16="http://schemas.microsoft.com/office/drawing/2014/main" val="3402724018"/>
                    </a:ext>
                  </a:extLst>
                </a:gridCol>
                <a:gridCol w="516095">
                  <a:extLst>
                    <a:ext uri="{9D8B030D-6E8A-4147-A177-3AD203B41FA5}">
                      <a16:colId xmlns:a16="http://schemas.microsoft.com/office/drawing/2014/main" val="2830344895"/>
                    </a:ext>
                  </a:extLst>
                </a:gridCol>
                <a:gridCol w="516095">
                  <a:extLst>
                    <a:ext uri="{9D8B030D-6E8A-4147-A177-3AD203B41FA5}">
                      <a16:colId xmlns:a16="http://schemas.microsoft.com/office/drawing/2014/main" val="2472894989"/>
                    </a:ext>
                  </a:extLst>
                </a:gridCol>
                <a:gridCol w="516095">
                  <a:extLst>
                    <a:ext uri="{9D8B030D-6E8A-4147-A177-3AD203B41FA5}">
                      <a16:colId xmlns:a16="http://schemas.microsoft.com/office/drawing/2014/main" val="3457613769"/>
                    </a:ext>
                  </a:extLst>
                </a:gridCol>
                <a:gridCol w="516095">
                  <a:extLst>
                    <a:ext uri="{9D8B030D-6E8A-4147-A177-3AD203B41FA5}">
                      <a16:colId xmlns:a16="http://schemas.microsoft.com/office/drawing/2014/main" val="2687546636"/>
                    </a:ext>
                  </a:extLst>
                </a:gridCol>
                <a:gridCol w="516095">
                  <a:extLst>
                    <a:ext uri="{9D8B030D-6E8A-4147-A177-3AD203B41FA5}">
                      <a16:colId xmlns:a16="http://schemas.microsoft.com/office/drawing/2014/main" val="2453304327"/>
                    </a:ext>
                  </a:extLst>
                </a:gridCol>
                <a:gridCol w="516095">
                  <a:extLst>
                    <a:ext uri="{9D8B030D-6E8A-4147-A177-3AD203B41FA5}">
                      <a16:colId xmlns:a16="http://schemas.microsoft.com/office/drawing/2014/main" val="3929963918"/>
                    </a:ext>
                  </a:extLst>
                </a:gridCol>
                <a:gridCol w="516095">
                  <a:extLst>
                    <a:ext uri="{9D8B030D-6E8A-4147-A177-3AD203B41FA5}">
                      <a16:colId xmlns:a16="http://schemas.microsoft.com/office/drawing/2014/main" val="514442189"/>
                    </a:ext>
                  </a:extLst>
                </a:gridCol>
              </a:tblGrid>
              <a:tr h="196586">
                <a:tc>
                  <a:txBody>
                    <a:bodyPr/>
                    <a:lstStyle/>
                    <a:p>
                      <a:pPr algn="l" fontAlgn="b"/>
                      <a:r>
                        <a:rPr lang="en-GB" sz="1000" b="1" i="0" u="none" strike="noStrike">
                          <a:solidFill>
                            <a:srgbClr val="000000"/>
                          </a:solidFill>
                          <a:effectLst/>
                          <a:latin typeface="Calibri" panose="020F0502020204030204" pitchFamily="34" charset="0"/>
                        </a:rPr>
                        <a:t>Total Number of Admissions by Service Category by Month</a:t>
                      </a: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2432346745"/>
                  </a:ext>
                </a:extLst>
              </a:tr>
              <a:tr h="196586">
                <a:tc>
                  <a:txBody>
                    <a:bodyPr/>
                    <a:lstStyle/>
                    <a:p>
                      <a:pPr algn="l" fontAlgn="b"/>
                      <a:r>
                        <a:rPr lang="en-GB" sz="1000" b="1" i="0" u="none" strike="noStrike">
                          <a:solidFill>
                            <a:srgbClr val="000000"/>
                          </a:solidFill>
                          <a:effectLst/>
                          <a:latin typeface="Calibri" panose="020F0502020204030204" pitchFamily="34" charset="0"/>
                        </a:rPr>
                        <a:t>Data Source: NCDR/MHSDS</a:t>
                      </a: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2746243558"/>
                  </a:ext>
                </a:extLst>
              </a:tr>
              <a:tr h="196586">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2082200124"/>
                  </a:ext>
                </a:extLst>
              </a:tr>
              <a:tr h="196586">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3820029885"/>
                  </a:ext>
                </a:extLst>
              </a:tr>
              <a:tr h="196586">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3491451880"/>
                  </a:ext>
                </a:extLst>
              </a:tr>
              <a:tr h="196586">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2640932638"/>
                  </a:ext>
                </a:extLst>
              </a:tr>
              <a:tr h="196586">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681473415"/>
                  </a:ext>
                </a:extLst>
              </a:tr>
              <a:tr h="196586">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3984193863"/>
                  </a:ext>
                </a:extLst>
              </a:tr>
              <a:tr h="196586">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1253659663"/>
                  </a:ext>
                </a:extLst>
              </a:tr>
              <a:tr h="196586">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1072093100"/>
                  </a:ext>
                </a:extLst>
              </a:tr>
              <a:tr h="196586">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3405864230"/>
                  </a:ext>
                </a:extLst>
              </a:tr>
              <a:tr h="196586">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961551319"/>
                  </a:ext>
                </a:extLst>
              </a:tr>
              <a:tr h="196586">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3791882833"/>
                  </a:ext>
                </a:extLst>
              </a:tr>
              <a:tr h="196586">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716664010"/>
                  </a:ext>
                </a:extLst>
              </a:tr>
              <a:tr h="196586">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1752617353"/>
                  </a:ext>
                </a:extLst>
              </a:tr>
              <a:tr h="196586">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7679199"/>
                  </a:ext>
                </a:extLst>
              </a:tr>
              <a:tr h="196586">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2365556573"/>
                  </a:ext>
                </a:extLst>
              </a:tr>
              <a:tr h="196586">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2658534187"/>
                  </a:ext>
                </a:extLst>
              </a:tr>
              <a:tr h="196586">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3604331034"/>
                  </a:ext>
                </a:extLst>
              </a:tr>
              <a:tr h="196586">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4111867310"/>
                  </a:ext>
                </a:extLst>
              </a:tr>
              <a:tr h="196586">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1027806750"/>
                  </a:ext>
                </a:extLst>
              </a:tr>
              <a:tr h="196586">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3720063690"/>
                  </a:ext>
                </a:extLst>
              </a:tr>
              <a:tr h="196586">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46534211"/>
                  </a:ext>
                </a:extLst>
              </a:tr>
              <a:tr h="196586">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2565404381"/>
                  </a:ext>
                </a:extLst>
              </a:tr>
              <a:tr h="196586">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2990918310"/>
                  </a:ext>
                </a:extLst>
              </a:tr>
              <a:tr h="196586">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552223171"/>
                  </a:ext>
                </a:extLst>
              </a:tr>
              <a:tr h="196586">
                <a:tc>
                  <a:txBody>
                    <a:bodyPr/>
                    <a:lstStyle/>
                    <a:p>
                      <a:pPr algn="l" fontAlgn="b"/>
                      <a:r>
                        <a:rPr lang="en-GB" sz="1000" b="1" i="0" u="none" strike="noStrike">
                          <a:solidFill>
                            <a:srgbClr val="000000"/>
                          </a:solidFill>
                          <a:effectLst/>
                          <a:latin typeface="Calibri" panose="020F0502020204030204" pitchFamily="34" charset="0"/>
                        </a:rPr>
                        <a:t>Total Admissions by Service Category</a:t>
                      </a: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513711818"/>
                  </a:ext>
                </a:extLst>
              </a:tr>
            </a:tbl>
          </a:graphicData>
        </a:graphic>
      </p:graphicFrame>
      <p:graphicFrame>
        <p:nvGraphicFramePr>
          <p:cNvPr id="3" name="Chart 2">
            <a:extLst>
              <a:ext uri="{FF2B5EF4-FFF2-40B4-BE49-F238E27FC236}">
                <a16:creationId xmlns:a16="http://schemas.microsoft.com/office/drawing/2014/main" id="{EAB67327-BEC3-47F8-A8FC-97165CF21882}"/>
              </a:ext>
            </a:extLst>
          </p:cNvPr>
          <p:cNvGraphicFramePr>
            <a:graphicFrameLocks/>
          </p:cNvGraphicFramePr>
          <p:nvPr/>
        </p:nvGraphicFramePr>
        <p:xfrm>
          <a:off x="211138" y="709031"/>
          <a:ext cx="10752137" cy="48101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54276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35F00B-D271-0FB0-C615-8A33A382CF7C}"/>
              </a:ext>
            </a:extLst>
          </p:cNvPr>
          <p:cNvSpPr>
            <a:spLocks noGrp="1"/>
          </p:cNvSpPr>
          <p:nvPr>
            <p:ph idx="1"/>
          </p:nvPr>
        </p:nvSpPr>
        <p:spPr>
          <a:xfrm>
            <a:off x="432000" y="1956816"/>
            <a:ext cx="11088000" cy="4271183"/>
          </a:xfrm>
        </p:spPr>
        <p:txBody>
          <a:bodyPr/>
          <a:lstStyle/>
          <a:p>
            <a:r>
              <a:rPr lang="en-GB" sz="1800" b="0" i="0" u="none" strike="noStrike" dirty="0">
                <a:solidFill>
                  <a:srgbClr val="000000"/>
                </a:solidFill>
                <a:effectLst/>
                <a:highlight>
                  <a:srgbClr val="D6DCE4"/>
                </a:highlight>
                <a:latin typeface="Arial" panose="020B0604020202020204" pitchFamily="34" charset="0"/>
              </a:rPr>
              <a:t>Exclusions / Issues / Caveats:</a:t>
            </a:r>
          </a:p>
          <a:p>
            <a:r>
              <a:rPr lang="en-GB" sz="1800" dirty="0">
                <a:solidFill>
                  <a:srgbClr val="000000"/>
                </a:solidFill>
                <a:highlight>
                  <a:srgbClr val="D6DCE4"/>
                </a:highlight>
                <a:latin typeface="Arial" panose="020B0604020202020204" pitchFamily="34" charset="0"/>
              </a:rPr>
              <a:t>This data has been sourced from the National Case Management System</a:t>
            </a:r>
          </a:p>
          <a:p>
            <a:r>
              <a:rPr lang="en-GB" sz="1800" dirty="0">
                <a:solidFill>
                  <a:srgbClr val="000000"/>
                </a:solidFill>
                <a:highlight>
                  <a:srgbClr val="D6DCE4"/>
                </a:highlight>
                <a:latin typeface="Arial" panose="020B0604020202020204" pitchFamily="34" charset="0"/>
              </a:rPr>
              <a:t>Any issues regarding data quality should be addressed with the LPC Case manager who is responsible for maintaining this system</a:t>
            </a:r>
          </a:p>
          <a:p>
            <a:r>
              <a:rPr lang="en-GB" sz="1800" dirty="0">
                <a:solidFill>
                  <a:srgbClr val="000000"/>
                </a:solidFill>
                <a:highlight>
                  <a:srgbClr val="D6DCE4"/>
                </a:highlight>
                <a:latin typeface="Arial" panose="020B0604020202020204" pitchFamily="34" charset="0"/>
              </a:rPr>
              <a:t>Admissions attached to the GAU LD service line were analysed</a:t>
            </a:r>
          </a:p>
          <a:p>
            <a:r>
              <a:rPr lang="en-GB" sz="1800" dirty="0">
                <a:solidFill>
                  <a:srgbClr val="000000"/>
                </a:solidFill>
                <a:highlight>
                  <a:srgbClr val="D6DCE4"/>
                </a:highlight>
                <a:latin typeface="Arial" panose="020B0604020202020204" pitchFamily="34" charset="0"/>
              </a:rPr>
              <a:t>We have not analysed all patients with an LD in other service lines</a:t>
            </a:r>
          </a:p>
          <a:p>
            <a:r>
              <a:rPr lang="en-GB" sz="1800" dirty="0">
                <a:solidFill>
                  <a:srgbClr val="000000"/>
                </a:solidFill>
                <a:highlight>
                  <a:srgbClr val="D6DCE4"/>
                </a:highlight>
                <a:latin typeface="Arial" panose="020B0604020202020204" pitchFamily="34" charset="0"/>
              </a:rPr>
              <a:t>Admissions over the last 4 years and current admissions were included</a:t>
            </a:r>
          </a:p>
          <a:p>
            <a:r>
              <a:rPr lang="en-GB" sz="1800" dirty="0">
                <a:solidFill>
                  <a:srgbClr val="000000"/>
                </a:solidFill>
                <a:highlight>
                  <a:srgbClr val="D6DCE4"/>
                </a:highlight>
                <a:latin typeface="Arial" panose="020B0604020202020204" pitchFamily="34" charset="0"/>
              </a:rPr>
              <a:t>In June 2024 AT was aligned with NCMS allowing us to report on disabilities – data quality will be affected by this for historical cases.</a:t>
            </a:r>
            <a:endParaRPr lang="en-GB" dirty="0"/>
          </a:p>
        </p:txBody>
      </p:sp>
      <p:sp>
        <p:nvSpPr>
          <p:cNvPr id="4" name="Title 3">
            <a:extLst>
              <a:ext uri="{FF2B5EF4-FFF2-40B4-BE49-F238E27FC236}">
                <a16:creationId xmlns:a16="http://schemas.microsoft.com/office/drawing/2014/main" id="{F36B0129-B715-419B-E660-D938F6EABF15}"/>
              </a:ext>
            </a:extLst>
          </p:cNvPr>
          <p:cNvSpPr>
            <a:spLocks noGrp="1"/>
          </p:cNvSpPr>
          <p:nvPr>
            <p:ph type="title"/>
          </p:nvPr>
        </p:nvSpPr>
        <p:spPr/>
        <p:txBody>
          <a:bodyPr/>
          <a:lstStyle/>
          <a:p>
            <a:r>
              <a:rPr lang="en-GB" dirty="0"/>
              <a:t>NCMS Data Exclusions/Issues/Caveats</a:t>
            </a:r>
          </a:p>
        </p:txBody>
      </p:sp>
    </p:spTree>
    <p:extLst>
      <p:ext uri="{BB962C8B-B14F-4D97-AF65-F5344CB8AC3E}">
        <p14:creationId xmlns:p14="http://schemas.microsoft.com/office/powerpoint/2010/main" val="105218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Custom 235">
      <a:dk1>
        <a:sysClr val="windowText" lastClr="000000"/>
      </a:dk1>
      <a:lt1>
        <a:sysClr val="window" lastClr="FFFFFF"/>
      </a:lt1>
      <a:dk2>
        <a:srgbClr val="44546A"/>
      </a:dk2>
      <a:lt2>
        <a:srgbClr val="FAF6F5"/>
      </a:lt2>
      <a:accent1>
        <a:srgbClr val="72D5E3"/>
      </a:accent1>
      <a:accent2>
        <a:srgbClr val="EECCAC"/>
      </a:accent2>
      <a:accent3>
        <a:srgbClr val="EC7276"/>
      </a:accent3>
      <a:accent4>
        <a:srgbClr val="ABE373"/>
      </a:accent4>
      <a:accent5>
        <a:srgbClr val="FF9B5D"/>
      </a:accent5>
      <a:accent6>
        <a:srgbClr val="77A4E7"/>
      </a:accent6>
      <a:hlink>
        <a:srgbClr val="72D5E3"/>
      </a:hlink>
      <a:folHlink>
        <a:srgbClr val="72D5E3"/>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35087807_TF34333053.potx" id="{4A936D90-5FA6-490F-BB5A-D8D7D171641D}" vid="{B46BA98A-3359-4BFF-BE35-3D038EDCCC40}"/>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NHSD-Refresh-Theme-NOV1120B">
  <a:themeElements>
    <a:clrScheme name="Custom 2">
      <a:dk1>
        <a:srgbClr val="FFFFFF"/>
      </a:dk1>
      <a:lt1>
        <a:srgbClr val="231F20"/>
      </a:lt1>
      <a:dk2>
        <a:srgbClr val="005EB8"/>
      </a:dk2>
      <a:lt2>
        <a:srgbClr val="F4F6F8"/>
      </a:lt2>
      <a:accent1>
        <a:srgbClr val="003087"/>
      </a:accent1>
      <a:accent2>
        <a:srgbClr val="768692"/>
      </a:accent2>
      <a:accent3>
        <a:srgbClr val="C7CED3"/>
      </a:accent3>
      <a:accent4>
        <a:srgbClr val="99DDEB"/>
      </a:accent4>
      <a:accent5>
        <a:srgbClr val="80D2CC"/>
      </a:accent5>
      <a:accent6>
        <a:srgbClr val="425563"/>
      </a:accent6>
      <a:hlink>
        <a:srgbClr val="005EB8"/>
      </a:hlink>
      <a:folHlink>
        <a:srgbClr val="003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HSD-PPT-Template-Refresh_NOV2020-B" id="{06B772CD-B1AE-2743-BE7F-0BA8B46714EA}" vid="{16F65E12-3586-BC44-90B1-43C17D38503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7CFE04AC98FFC41953891F80A0A7359" ma:contentTypeVersion="3" ma:contentTypeDescription="Create a new document." ma:contentTypeScope="" ma:versionID="9124fe96b2f63ae1ddae8ab56b7c35e6">
  <xsd:schema xmlns:xsd="http://www.w3.org/2001/XMLSchema" xmlns:xs="http://www.w3.org/2001/XMLSchema" xmlns:p="http://schemas.microsoft.com/office/2006/metadata/properties" xmlns:ns2="eb14436b-9408-4c6e-ba33-a69e82870b51" targetNamespace="http://schemas.microsoft.com/office/2006/metadata/properties" ma:root="true" ma:fieldsID="f0704ce9bd01da799f7faf340bc7de7e" ns2:_="">
    <xsd:import namespace="eb14436b-9408-4c6e-ba33-a69e82870b51"/>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14436b-9408-4c6e-ba33-a69e82870b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E0A3D1-CE50-4498-9217-D52AA0F0BBBC}">
  <ds:schemaRefs>
    <ds:schemaRef ds:uri="http://schemas.microsoft.com/sharepoint/v3/contenttype/forms"/>
  </ds:schemaRefs>
</ds:datastoreItem>
</file>

<file path=customXml/itemProps2.xml><?xml version="1.0" encoding="utf-8"?>
<ds:datastoreItem xmlns:ds="http://schemas.openxmlformats.org/officeDocument/2006/customXml" ds:itemID="{25525C6A-4A9F-49D7-86C8-DC8BF798EE16}">
  <ds:schemaRefs>
    <ds:schemaRef ds:uri="http://purl.org/dc/dcmitype/"/>
    <ds:schemaRef ds:uri="http://www.w3.org/XML/1998/namespace"/>
    <ds:schemaRef ds:uri="http://schemas.microsoft.com/office/infopath/2007/PartnerControls"/>
    <ds:schemaRef ds:uri="http://schemas.microsoft.com/office/2006/metadata/properties"/>
    <ds:schemaRef ds:uri="http://schemas.microsoft.com/office/2006/documentManagement/types"/>
    <ds:schemaRef ds:uri="http://schemas.openxmlformats.org/package/2006/metadata/core-properties"/>
    <ds:schemaRef ds:uri="eb14436b-9408-4c6e-ba33-a69e82870b51"/>
    <ds:schemaRef ds:uri="http://purl.org/dc/elements/1.1/"/>
    <ds:schemaRef ds:uri="http://purl.org/dc/terms/"/>
  </ds:schemaRefs>
</ds:datastoreItem>
</file>

<file path=customXml/itemProps3.xml><?xml version="1.0" encoding="utf-8"?>
<ds:datastoreItem xmlns:ds="http://schemas.openxmlformats.org/officeDocument/2006/customXml" ds:itemID="{3356ECF5-7050-43A0-8FFB-EE1F72742E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14436b-9408-4c6e-ba33-a69e82870b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96</TotalTime>
  <Words>2287</Words>
  <Application>Microsoft Office PowerPoint</Application>
  <PresentationFormat>Widescreen</PresentationFormat>
  <Paragraphs>334</Paragraphs>
  <Slides>35</Slides>
  <Notes>7</Notes>
  <HiddenSlides>1</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35</vt:i4>
      </vt:variant>
    </vt:vector>
  </HeadingPairs>
  <TitlesOfParts>
    <vt:vector size="50" baseType="lpstr">
      <vt:lpstr>Aptos</vt:lpstr>
      <vt:lpstr>Aptos Display</vt:lpstr>
      <vt:lpstr>Aptos Narrow</vt:lpstr>
      <vt:lpstr>Arial</vt:lpstr>
      <vt:lpstr>Calibri</vt:lpstr>
      <vt:lpstr>Calibri Light</vt:lpstr>
      <vt:lpstr>Georgia</vt:lpstr>
      <vt:lpstr>Symbol</vt:lpstr>
      <vt:lpstr>1_Office Theme</vt:lpstr>
      <vt:lpstr>2_Office Theme</vt:lpstr>
      <vt:lpstr>Office Theme</vt:lpstr>
      <vt:lpstr>1_Office Theme</vt:lpstr>
      <vt:lpstr>3_Office Theme</vt:lpstr>
      <vt:lpstr>NHSD-Refresh-Theme-NOV1120B</vt:lpstr>
      <vt:lpstr>4_Office Theme</vt:lpstr>
      <vt:lpstr>Children &amp; Young People (Mental Health, Learning Disability and Autism) Inpatient Services</vt:lpstr>
      <vt:lpstr>Welcome and Housekeeping / Ground Rules</vt:lpstr>
      <vt:lpstr>Aims of this event </vt:lpstr>
      <vt:lpstr>Family's voices </vt:lpstr>
      <vt:lpstr>What we know – Presentation of slides </vt:lpstr>
      <vt:lpstr>Current Commissioned Capacity </vt:lpstr>
      <vt:lpstr>CYPMH LD GAU Bed Occupancy Source: CPMS </vt:lpstr>
      <vt:lpstr>PowerPoint Presentation</vt:lpstr>
      <vt:lpstr>NCMS Data Exclusions/Issues/Caveats</vt:lpstr>
      <vt:lpstr>NCMS GAU LD Data headlines</vt:lpstr>
      <vt:lpstr>NCMS Current admissions</vt:lpstr>
      <vt:lpstr>PowerPoint Presentation</vt:lpstr>
      <vt:lpstr>NCMS Admissions to GAU LD 27/6/2020 -27/6/24</vt:lpstr>
      <vt:lpstr>PowerPoint Presentation</vt:lpstr>
      <vt:lpstr>New model principles – Presentation of slides </vt:lpstr>
      <vt:lpstr>Current Inpatient CYPMH Services</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ALL means ALL </vt:lpstr>
      <vt:lpstr>PowerPoint Presentation</vt:lpstr>
      <vt:lpstr>Key Messages </vt:lpstr>
      <vt:lpstr>PowerPoint Presentation</vt:lpstr>
      <vt:lpstr>Predicted CYP Intensive Mental Health Service milestones</vt:lpstr>
      <vt:lpstr>Comfort break</vt:lpstr>
      <vt:lpstr>Breakout rooms </vt:lpstr>
      <vt:lpstr>Feedback </vt:lpstr>
      <vt:lpstr>Any Questions? Next steps &amp; Close</vt:lpstr>
    </vt:vector>
  </TitlesOfParts>
  <Company>NHS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Children &amp; Young People Review of Inpatient Services</dc:title>
  <dc:creator>Debra Moore</dc:creator>
  <cp:lastModifiedBy>MARSDEN, Helen (NHS NORTH OF ENGLAND COMMISSIONING SUPPORT UNIT)</cp:lastModifiedBy>
  <cp:revision>16</cp:revision>
  <dcterms:created xsi:type="dcterms:W3CDTF">2023-09-24T19:01:28Z</dcterms:created>
  <dcterms:modified xsi:type="dcterms:W3CDTF">2024-06-28T15:14:58Z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0x01010097CFE04AC98FFC41953891F80A0A7359</vt:lpwstr>
  </property>
</Properties>
</file>